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8" r:id="rId4"/>
    <p:sldId id="258" r:id="rId5"/>
    <p:sldId id="266" r:id="rId6"/>
    <p:sldId id="269" r:id="rId7"/>
    <p:sldId id="263" r:id="rId8"/>
    <p:sldId id="259" r:id="rId9"/>
    <p:sldId id="267" r:id="rId10"/>
    <p:sldId id="260" r:id="rId11"/>
    <p:sldId id="270" r:id="rId12"/>
    <p:sldId id="262" r:id="rId13"/>
    <p:sldId id="264" r:id="rId14"/>
    <p:sldId id="265"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93"/>
    <p:restoredTop sz="79425"/>
  </p:normalViewPr>
  <p:slideViewPr>
    <p:cSldViewPr snapToGrid="0">
      <p:cViewPr varScale="1">
        <p:scale>
          <a:sx n="89" d="100"/>
          <a:sy n="89" d="100"/>
        </p:scale>
        <p:origin x="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132CB4-DF52-4CA6-A806-6CACCBE1D952}" type="doc">
      <dgm:prSet loTypeId="urn:microsoft.com/office/officeart/2018/2/layout/IconLabelDescriptionList" loCatId="icon" qsTypeId="urn:microsoft.com/office/officeart/2005/8/quickstyle/simple1" qsCatId="simple" csTypeId="urn:microsoft.com/office/officeart/2005/8/colors/colorful2" csCatId="colorful" phldr="1"/>
      <dgm:spPr/>
      <dgm:t>
        <a:bodyPr/>
        <a:lstStyle/>
        <a:p>
          <a:endParaRPr lang="en-US"/>
        </a:p>
      </dgm:t>
    </dgm:pt>
    <dgm:pt modelId="{C82F16B1-0D98-4D9B-9F01-F04341F6094C}">
      <dgm:prSet/>
      <dgm:spPr/>
      <dgm:t>
        <a:bodyPr/>
        <a:lstStyle/>
        <a:p>
          <a:pPr>
            <a:lnSpc>
              <a:spcPct val="100000"/>
            </a:lnSpc>
            <a:defRPr b="1"/>
          </a:pPr>
          <a:r>
            <a:rPr kumimoji="1" lang="en-US"/>
            <a:t>Machine Learning</a:t>
          </a:r>
          <a:endParaRPr lang="en-US"/>
        </a:p>
      </dgm:t>
    </dgm:pt>
    <dgm:pt modelId="{3F9AD32C-364A-483C-A155-4B2228975344}" type="parTrans" cxnId="{43C48BE6-6474-4F70-8F58-F0C2971FE2DC}">
      <dgm:prSet/>
      <dgm:spPr/>
      <dgm:t>
        <a:bodyPr/>
        <a:lstStyle/>
        <a:p>
          <a:endParaRPr lang="en-US"/>
        </a:p>
      </dgm:t>
    </dgm:pt>
    <dgm:pt modelId="{302FAF1B-9216-4103-8698-2D1D5DA599F3}" type="sibTrans" cxnId="{43C48BE6-6474-4F70-8F58-F0C2971FE2DC}">
      <dgm:prSet/>
      <dgm:spPr/>
      <dgm:t>
        <a:bodyPr/>
        <a:lstStyle/>
        <a:p>
          <a:endParaRPr lang="en-US"/>
        </a:p>
      </dgm:t>
    </dgm:pt>
    <dgm:pt modelId="{416BA643-A09E-4B2C-A40A-D54055464992}">
      <dgm:prSet/>
      <dgm:spPr/>
      <dgm:t>
        <a:bodyPr/>
        <a:lstStyle/>
        <a:p>
          <a:pPr>
            <a:lnSpc>
              <a:spcPct val="100000"/>
            </a:lnSpc>
            <a:defRPr b="1"/>
          </a:pPr>
          <a:r>
            <a:rPr kumimoji="1" lang="en-US" dirty="0"/>
            <a:t>Deep Learning</a:t>
          </a:r>
          <a:endParaRPr lang="en-US" dirty="0"/>
        </a:p>
      </dgm:t>
    </dgm:pt>
    <dgm:pt modelId="{4481CF4C-8CD3-4689-AA7A-6ACD2DCEFA0E}" type="parTrans" cxnId="{5CAF55C3-DCAE-4A03-B3AD-62397852329F}">
      <dgm:prSet/>
      <dgm:spPr/>
      <dgm:t>
        <a:bodyPr/>
        <a:lstStyle/>
        <a:p>
          <a:endParaRPr lang="en-US"/>
        </a:p>
      </dgm:t>
    </dgm:pt>
    <dgm:pt modelId="{FA22B688-9691-43E3-891F-44AB1AB143D4}" type="sibTrans" cxnId="{5CAF55C3-DCAE-4A03-B3AD-62397852329F}">
      <dgm:prSet/>
      <dgm:spPr/>
      <dgm:t>
        <a:bodyPr/>
        <a:lstStyle/>
        <a:p>
          <a:endParaRPr lang="en-US"/>
        </a:p>
      </dgm:t>
    </dgm:pt>
    <dgm:pt modelId="{633D78D3-7E27-4D78-9D3B-8B0101C2EB01}">
      <dgm:prSet/>
      <dgm:spPr/>
      <dgm:t>
        <a:bodyPr/>
        <a:lstStyle/>
        <a:p>
          <a:pPr>
            <a:lnSpc>
              <a:spcPct val="100000"/>
            </a:lnSpc>
          </a:pPr>
          <a:r>
            <a:rPr kumimoji="1" lang="en-US"/>
            <a:t>RNN</a:t>
          </a:r>
          <a:endParaRPr lang="en-US"/>
        </a:p>
      </dgm:t>
    </dgm:pt>
    <dgm:pt modelId="{2F36756F-0CC2-4054-84CF-83D4F869952D}" type="parTrans" cxnId="{F05D30FB-3344-47EF-B319-892479220A4A}">
      <dgm:prSet/>
      <dgm:spPr/>
      <dgm:t>
        <a:bodyPr/>
        <a:lstStyle/>
        <a:p>
          <a:endParaRPr lang="en-US"/>
        </a:p>
      </dgm:t>
    </dgm:pt>
    <dgm:pt modelId="{92BFC2B9-B7CA-43AC-BF99-B080BE81E149}" type="sibTrans" cxnId="{F05D30FB-3344-47EF-B319-892479220A4A}">
      <dgm:prSet/>
      <dgm:spPr/>
      <dgm:t>
        <a:bodyPr/>
        <a:lstStyle/>
        <a:p>
          <a:endParaRPr lang="en-US"/>
        </a:p>
      </dgm:t>
    </dgm:pt>
    <dgm:pt modelId="{3DDA0407-CA5C-4744-B665-0FA0F9B90E6F}">
      <dgm:prSet/>
      <dgm:spPr/>
      <dgm:t>
        <a:bodyPr/>
        <a:lstStyle/>
        <a:p>
          <a:pPr>
            <a:lnSpc>
              <a:spcPct val="100000"/>
            </a:lnSpc>
          </a:pPr>
          <a:r>
            <a:rPr kumimoji="1" lang="en-US" dirty="0"/>
            <a:t>LSTM (K-means LSTM, attention-based LSTM, PCA LSTM)</a:t>
          </a:r>
          <a:endParaRPr lang="en-US" dirty="0"/>
        </a:p>
      </dgm:t>
    </dgm:pt>
    <dgm:pt modelId="{145E936F-7438-4DDF-828B-BC83E6576984}" type="parTrans" cxnId="{316B174C-98BC-4E78-AD42-91B2E9554E3C}">
      <dgm:prSet/>
      <dgm:spPr/>
      <dgm:t>
        <a:bodyPr/>
        <a:lstStyle/>
        <a:p>
          <a:endParaRPr lang="en-US"/>
        </a:p>
      </dgm:t>
    </dgm:pt>
    <dgm:pt modelId="{15191319-CA73-4A73-B76E-6066A0ADE9ED}" type="sibTrans" cxnId="{316B174C-98BC-4E78-AD42-91B2E9554E3C}">
      <dgm:prSet/>
      <dgm:spPr/>
      <dgm:t>
        <a:bodyPr/>
        <a:lstStyle/>
        <a:p>
          <a:endParaRPr lang="en-US"/>
        </a:p>
      </dgm:t>
    </dgm:pt>
    <dgm:pt modelId="{D4726D6F-A840-451F-9EBF-E7F693569CFD}">
      <dgm:prSet/>
      <dgm:spPr/>
      <dgm:t>
        <a:bodyPr/>
        <a:lstStyle/>
        <a:p>
          <a:pPr>
            <a:lnSpc>
              <a:spcPct val="100000"/>
            </a:lnSpc>
          </a:pPr>
          <a:r>
            <a:rPr kumimoji="1" lang="en-US" dirty="0"/>
            <a:t>GRU</a:t>
          </a:r>
          <a:endParaRPr lang="en-US" dirty="0"/>
        </a:p>
      </dgm:t>
    </dgm:pt>
    <dgm:pt modelId="{A4C5EDD1-7110-4E6C-ABED-2223E4FB47FB}" type="parTrans" cxnId="{A178B11D-22F1-4DB6-AD71-43F4B8FAD42A}">
      <dgm:prSet/>
      <dgm:spPr/>
      <dgm:t>
        <a:bodyPr/>
        <a:lstStyle/>
        <a:p>
          <a:endParaRPr lang="en-US"/>
        </a:p>
      </dgm:t>
    </dgm:pt>
    <dgm:pt modelId="{D9A9CC4D-DC6B-4F40-9381-31A476D8686B}" type="sibTrans" cxnId="{A178B11D-22F1-4DB6-AD71-43F4B8FAD42A}">
      <dgm:prSet/>
      <dgm:spPr/>
      <dgm:t>
        <a:bodyPr/>
        <a:lstStyle/>
        <a:p>
          <a:endParaRPr lang="en-US"/>
        </a:p>
      </dgm:t>
    </dgm:pt>
    <dgm:pt modelId="{F0D02DA1-A242-47D2-8648-3747A9AC6B1B}">
      <dgm:prSet/>
      <dgm:spPr/>
      <dgm:t>
        <a:bodyPr/>
        <a:lstStyle/>
        <a:p>
          <a:pPr>
            <a:lnSpc>
              <a:spcPct val="100000"/>
            </a:lnSpc>
          </a:pPr>
          <a:r>
            <a:rPr kumimoji="1" lang="en-US" dirty="0"/>
            <a:t>Transformer</a:t>
          </a:r>
          <a:endParaRPr lang="en-US" dirty="0"/>
        </a:p>
      </dgm:t>
    </dgm:pt>
    <dgm:pt modelId="{929E1BA0-DCE5-4148-90AA-BC4C74D2EBE3}" type="parTrans" cxnId="{F23C2C45-2C66-4ECF-A612-510AFACCA3CA}">
      <dgm:prSet/>
      <dgm:spPr/>
      <dgm:t>
        <a:bodyPr/>
        <a:lstStyle/>
        <a:p>
          <a:endParaRPr lang="en-US"/>
        </a:p>
      </dgm:t>
    </dgm:pt>
    <dgm:pt modelId="{2A15A14A-0F03-4319-A024-BF23247D639A}" type="sibTrans" cxnId="{F23C2C45-2C66-4ECF-A612-510AFACCA3CA}">
      <dgm:prSet/>
      <dgm:spPr/>
      <dgm:t>
        <a:bodyPr/>
        <a:lstStyle/>
        <a:p>
          <a:endParaRPr lang="en-US"/>
        </a:p>
      </dgm:t>
    </dgm:pt>
    <dgm:pt modelId="{7315C16B-FAF1-4F4F-AD37-4AE2752B444E}">
      <dgm:prSet/>
      <dgm:spPr/>
      <dgm:t>
        <a:bodyPr/>
        <a:lstStyle/>
        <a:p>
          <a:pPr>
            <a:lnSpc>
              <a:spcPct val="100000"/>
            </a:lnSpc>
          </a:pPr>
          <a:r>
            <a:rPr kumimoji="1" lang="en-US" dirty="0"/>
            <a:t>SVM</a:t>
          </a:r>
          <a:endParaRPr lang="en-US" dirty="0"/>
        </a:p>
      </dgm:t>
    </dgm:pt>
    <dgm:pt modelId="{BFFF9526-0299-9049-8EAE-804A1C80CB70}" type="parTrans" cxnId="{5D9664FA-CBC2-7C43-9273-FD2789469276}">
      <dgm:prSet/>
      <dgm:spPr/>
      <dgm:t>
        <a:bodyPr/>
        <a:lstStyle/>
        <a:p>
          <a:endParaRPr kumimoji="1" lang="ja-JP" altLang="en-US"/>
        </a:p>
      </dgm:t>
    </dgm:pt>
    <dgm:pt modelId="{918DBB2B-B7D4-9645-8BB9-7AC7EBD3AF7D}" type="sibTrans" cxnId="{5D9664FA-CBC2-7C43-9273-FD2789469276}">
      <dgm:prSet/>
      <dgm:spPr/>
      <dgm:t>
        <a:bodyPr/>
        <a:lstStyle/>
        <a:p>
          <a:endParaRPr kumimoji="1" lang="ja-JP" altLang="en-US"/>
        </a:p>
      </dgm:t>
    </dgm:pt>
    <dgm:pt modelId="{8ECCDE11-C564-EC41-8C51-C7682949FB2E}">
      <dgm:prSet/>
      <dgm:spPr/>
      <dgm:t>
        <a:bodyPr/>
        <a:lstStyle/>
        <a:p>
          <a:pPr>
            <a:lnSpc>
              <a:spcPct val="100000"/>
            </a:lnSpc>
          </a:pPr>
          <a:r>
            <a:rPr kumimoji="1" lang="en-US" dirty="0" err="1"/>
            <a:t>XGBoost</a:t>
          </a:r>
          <a:endParaRPr lang="en-US" dirty="0"/>
        </a:p>
      </dgm:t>
    </dgm:pt>
    <dgm:pt modelId="{4D7CBCBA-C6DD-684C-B5E1-633875A19CC9}" type="parTrans" cxnId="{D5164D89-4AE4-5244-A110-BE4048C24B95}">
      <dgm:prSet/>
      <dgm:spPr/>
      <dgm:t>
        <a:bodyPr/>
        <a:lstStyle/>
        <a:p>
          <a:endParaRPr kumimoji="1" lang="ja-JP" altLang="en-US"/>
        </a:p>
      </dgm:t>
    </dgm:pt>
    <dgm:pt modelId="{1EC4C392-A1C8-5248-AE0B-BE1DE57FEF4A}" type="sibTrans" cxnId="{D5164D89-4AE4-5244-A110-BE4048C24B95}">
      <dgm:prSet/>
      <dgm:spPr/>
      <dgm:t>
        <a:bodyPr/>
        <a:lstStyle/>
        <a:p>
          <a:endParaRPr kumimoji="1" lang="ja-JP" altLang="en-US"/>
        </a:p>
      </dgm:t>
    </dgm:pt>
    <dgm:pt modelId="{A3C51008-0B25-D048-8028-01485484F42D}">
      <dgm:prSet/>
      <dgm:spPr/>
      <dgm:t>
        <a:bodyPr/>
        <a:lstStyle/>
        <a:p>
          <a:pPr>
            <a:lnSpc>
              <a:spcPct val="100000"/>
            </a:lnSpc>
          </a:pPr>
          <a:r>
            <a:rPr kumimoji="1" lang="en-US" dirty="0" err="1"/>
            <a:t>LightGBM</a:t>
          </a:r>
          <a:endParaRPr lang="en-US" dirty="0"/>
        </a:p>
      </dgm:t>
    </dgm:pt>
    <dgm:pt modelId="{D43E4F81-2CAB-9048-90DE-A28E7CD4AEB6}" type="parTrans" cxnId="{047610AD-9C32-2943-A012-8763CEC52AFC}">
      <dgm:prSet/>
      <dgm:spPr/>
      <dgm:t>
        <a:bodyPr/>
        <a:lstStyle/>
        <a:p>
          <a:endParaRPr kumimoji="1" lang="ja-JP" altLang="en-US"/>
        </a:p>
      </dgm:t>
    </dgm:pt>
    <dgm:pt modelId="{630CCF83-58BE-CB4E-9FDD-371251A2470D}" type="sibTrans" cxnId="{047610AD-9C32-2943-A012-8763CEC52AFC}">
      <dgm:prSet/>
      <dgm:spPr/>
      <dgm:t>
        <a:bodyPr/>
        <a:lstStyle/>
        <a:p>
          <a:endParaRPr kumimoji="1" lang="ja-JP" altLang="en-US"/>
        </a:p>
      </dgm:t>
    </dgm:pt>
    <dgm:pt modelId="{4078BB0F-014E-492E-90F9-D31B4EE53E64}" type="pres">
      <dgm:prSet presAssocID="{27132CB4-DF52-4CA6-A806-6CACCBE1D952}" presName="root" presStyleCnt="0">
        <dgm:presLayoutVars>
          <dgm:dir/>
          <dgm:resizeHandles val="exact"/>
        </dgm:presLayoutVars>
      </dgm:prSet>
      <dgm:spPr/>
    </dgm:pt>
    <dgm:pt modelId="{D5C84890-2167-447D-8B9E-1F5599CC1F31}" type="pres">
      <dgm:prSet presAssocID="{C82F16B1-0D98-4D9B-9F01-F04341F6094C}" presName="compNode" presStyleCnt="0"/>
      <dgm:spPr/>
    </dgm:pt>
    <dgm:pt modelId="{301B7C0D-8D90-40B1-9F6C-47DFC13CE9D7}" type="pres">
      <dgm:prSet presAssocID="{C82F16B1-0D98-4D9B-9F01-F04341F609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AC880361-4B2B-44C4-AF5A-ED4FEC0E1FBB}" type="pres">
      <dgm:prSet presAssocID="{C82F16B1-0D98-4D9B-9F01-F04341F6094C}" presName="iconSpace" presStyleCnt="0"/>
      <dgm:spPr/>
    </dgm:pt>
    <dgm:pt modelId="{D117FF22-69CC-4CA7-A8B1-726EADD01B10}" type="pres">
      <dgm:prSet presAssocID="{C82F16B1-0D98-4D9B-9F01-F04341F6094C}" presName="parTx" presStyleLbl="revTx" presStyleIdx="0" presStyleCnt="4">
        <dgm:presLayoutVars>
          <dgm:chMax val="0"/>
          <dgm:chPref val="0"/>
        </dgm:presLayoutVars>
      </dgm:prSet>
      <dgm:spPr/>
    </dgm:pt>
    <dgm:pt modelId="{E7BFC3F1-3BD7-4286-9221-3605BFAE980B}" type="pres">
      <dgm:prSet presAssocID="{C82F16B1-0D98-4D9B-9F01-F04341F6094C}" presName="txSpace" presStyleCnt="0"/>
      <dgm:spPr/>
    </dgm:pt>
    <dgm:pt modelId="{1A5C0755-3142-4D5F-A59F-FEE89D859127}" type="pres">
      <dgm:prSet presAssocID="{C82F16B1-0D98-4D9B-9F01-F04341F6094C}" presName="desTx" presStyleLbl="revTx" presStyleIdx="1" presStyleCnt="4">
        <dgm:presLayoutVars/>
      </dgm:prSet>
      <dgm:spPr/>
    </dgm:pt>
    <dgm:pt modelId="{C7A18169-D8FD-4D1A-A4E6-5C3F74AD6764}" type="pres">
      <dgm:prSet presAssocID="{302FAF1B-9216-4103-8698-2D1D5DA599F3}" presName="sibTrans" presStyleCnt="0"/>
      <dgm:spPr/>
    </dgm:pt>
    <dgm:pt modelId="{2FCE24FA-D613-4A9B-BB5F-2858D20A0133}" type="pres">
      <dgm:prSet presAssocID="{416BA643-A09E-4B2C-A40A-D54055464992}" presName="compNode" presStyleCnt="0"/>
      <dgm:spPr/>
    </dgm:pt>
    <dgm:pt modelId="{9952F819-B1AF-4A2B-9672-7F7FA5DABE0C}" type="pres">
      <dgm:prSet presAssocID="{416BA643-A09E-4B2C-A40A-D540554649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Computing"/>
        </a:ext>
      </dgm:extLst>
    </dgm:pt>
    <dgm:pt modelId="{C4AC7C3E-7EF7-4520-BB75-F4AC5590A04C}" type="pres">
      <dgm:prSet presAssocID="{416BA643-A09E-4B2C-A40A-D54055464992}" presName="iconSpace" presStyleCnt="0"/>
      <dgm:spPr/>
    </dgm:pt>
    <dgm:pt modelId="{770072EF-E806-433F-92B5-6711EB7DA3C3}" type="pres">
      <dgm:prSet presAssocID="{416BA643-A09E-4B2C-A40A-D54055464992}" presName="parTx" presStyleLbl="revTx" presStyleIdx="2" presStyleCnt="4">
        <dgm:presLayoutVars>
          <dgm:chMax val="0"/>
          <dgm:chPref val="0"/>
        </dgm:presLayoutVars>
      </dgm:prSet>
      <dgm:spPr/>
    </dgm:pt>
    <dgm:pt modelId="{B835D11E-FA42-491E-9ED2-45CD13471983}" type="pres">
      <dgm:prSet presAssocID="{416BA643-A09E-4B2C-A40A-D54055464992}" presName="txSpace" presStyleCnt="0"/>
      <dgm:spPr/>
    </dgm:pt>
    <dgm:pt modelId="{462FA0D5-A7B5-4168-A9D5-06292DD5665D}" type="pres">
      <dgm:prSet presAssocID="{416BA643-A09E-4B2C-A40A-D54055464992}" presName="desTx" presStyleLbl="revTx" presStyleIdx="3" presStyleCnt="4">
        <dgm:presLayoutVars/>
      </dgm:prSet>
      <dgm:spPr/>
    </dgm:pt>
  </dgm:ptLst>
  <dgm:cxnLst>
    <dgm:cxn modelId="{C44E7E13-A3DB-3548-A3B2-024B0697C478}" type="presOf" srcId="{8ECCDE11-C564-EC41-8C51-C7682949FB2E}" destId="{1A5C0755-3142-4D5F-A59F-FEE89D859127}" srcOrd="0" destOrd="1" presId="urn:microsoft.com/office/officeart/2018/2/layout/IconLabelDescriptionList"/>
    <dgm:cxn modelId="{E3C37814-F32B-7D48-95ED-9709CCE963F9}" type="presOf" srcId="{27132CB4-DF52-4CA6-A806-6CACCBE1D952}" destId="{4078BB0F-014E-492E-90F9-D31B4EE53E64}" srcOrd="0" destOrd="0" presId="urn:microsoft.com/office/officeart/2018/2/layout/IconLabelDescriptionList"/>
    <dgm:cxn modelId="{A178B11D-22F1-4DB6-AD71-43F4B8FAD42A}" srcId="{416BA643-A09E-4B2C-A40A-D54055464992}" destId="{D4726D6F-A840-451F-9EBF-E7F693569CFD}" srcOrd="2" destOrd="0" parTransId="{A4C5EDD1-7110-4E6C-ABED-2223E4FB47FB}" sibTransId="{D9A9CC4D-DC6B-4F40-9381-31A476D8686B}"/>
    <dgm:cxn modelId="{3118D82B-72A6-FD43-832B-BBFC4C791B49}" type="presOf" srcId="{633D78D3-7E27-4D78-9D3B-8B0101C2EB01}" destId="{462FA0D5-A7B5-4168-A9D5-06292DD5665D}" srcOrd="0" destOrd="0" presId="urn:microsoft.com/office/officeart/2018/2/layout/IconLabelDescriptionList"/>
    <dgm:cxn modelId="{9D84A52C-539A-864D-A9A5-00FD84C6D48F}" type="presOf" srcId="{7315C16B-FAF1-4F4F-AD37-4AE2752B444E}" destId="{1A5C0755-3142-4D5F-A59F-FEE89D859127}" srcOrd="0" destOrd="0" presId="urn:microsoft.com/office/officeart/2018/2/layout/IconLabelDescriptionList"/>
    <dgm:cxn modelId="{F23C2C45-2C66-4ECF-A612-510AFACCA3CA}" srcId="{416BA643-A09E-4B2C-A40A-D54055464992}" destId="{F0D02DA1-A242-47D2-8648-3747A9AC6B1B}" srcOrd="3" destOrd="0" parTransId="{929E1BA0-DCE5-4148-90AA-BC4C74D2EBE3}" sibTransId="{2A15A14A-0F03-4319-A024-BF23247D639A}"/>
    <dgm:cxn modelId="{E8356C46-D066-D044-B9A4-863B9CE13AD2}" type="presOf" srcId="{416BA643-A09E-4B2C-A40A-D54055464992}" destId="{770072EF-E806-433F-92B5-6711EB7DA3C3}" srcOrd="0" destOrd="0" presId="urn:microsoft.com/office/officeart/2018/2/layout/IconLabelDescriptionList"/>
    <dgm:cxn modelId="{316B174C-98BC-4E78-AD42-91B2E9554E3C}" srcId="{416BA643-A09E-4B2C-A40A-D54055464992}" destId="{3DDA0407-CA5C-4744-B665-0FA0F9B90E6F}" srcOrd="1" destOrd="0" parTransId="{145E936F-7438-4DDF-828B-BC83E6576984}" sibTransId="{15191319-CA73-4A73-B76E-6066A0ADE9ED}"/>
    <dgm:cxn modelId="{541ED551-A6FD-6546-A98C-5ECBE6E79A99}" type="presOf" srcId="{C82F16B1-0D98-4D9B-9F01-F04341F6094C}" destId="{D117FF22-69CC-4CA7-A8B1-726EADD01B10}" srcOrd="0" destOrd="0" presId="urn:microsoft.com/office/officeart/2018/2/layout/IconLabelDescriptionList"/>
    <dgm:cxn modelId="{CE5FFD80-830B-8B47-9C1A-C5E9391CF9D3}" type="presOf" srcId="{F0D02DA1-A242-47D2-8648-3747A9AC6B1B}" destId="{462FA0D5-A7B5-4168-A9D5-06292DD5665D}" srcOrd="0" destOrd="3" presId="urn:microsoft.com/office/officeart/2018/2/layout/IconLabelDescriptionList"/>
    <dgm:cxn modelId="{D5164D89-4AE4-5244-A110-BE4048C24B95}" srcId="{C82F16B1-0D98-4D9B-9F01-F04341F6094C}" destId="{8ECCDE11-C564-EC41-8C51-C7682949FB2E}" srcOrd="1" destOrd="0" parTransId="{4D7CBCBA-C6DD-684C-B5E1-633875A19CC9}" sibTransId="{1EC4C392-A1C8-5248-AE0B-BE1DE57FEF4A}"/>
    <dgm:cxn modelId="{047610AD-9C32-2943-A012-8763CEC52AFC}" srcId="{C82F16B1-0D98-4D9B-9F01-F04341F6094C}" destId="{A3C51008-0B25-D048-8028-01485484F42D}" srcOrd="2" destOrd="0" parTransId="{D43E4F81-2CAB-9048-90DE-A28E7CD4AEB6}" sibTransId="{630CCF83-58BE-CB4E-9FDD-371251A2470D}"/>
    <dgm:cxn modelId="{5CAF55C3-DCAE-4A03-B3AD-62397852329F}" srcId="{27132CB4-DF52-4CA6-A806-6CACCBE1D952}" destId="{416BA643-A09E-4B2C-A40A-D54055464992}" srcOrd="1" destOrd="0" parTransId="{4481CF4C-8CD3-4689-AA7A-6ACD2DCEFA0E}" sibTransId="{FA22B688-9691-43E3-891F-44AB1AB143D4}"/>
    <dgm:cxn modelId="{37D6CBC6-4938-DA45-B55D-E5977C67FA37}" type="presOf" srcId="{3DDA0407-CA5C-4744-B665-0FA0F9B90E6F}" destId="{462FA0D5-A7B5-4168-A9D5-06292DD5665D}" srcOrd="0" destOrd="1" presId="urn:microsoft.com/office/officeart/2018/2/layout/IconLabelDescriptionList"/>
    <dgm:cxn modelId="{43C48BE6-6474-4F70-8F58-F0C2971FE2DC}" srcId="{27132CB4-DF52-4CA6-A806-6CACCBE1D952}" destId="{C82F16B1-0D98-4D9B-9F01-F04341F6094C}" srcOrd="0" destOrd="0" parTransId="{3F9AD32C-364A-483C-A155-4B2228975344}" sibTransId="{302FAF1B-9216-4103-8698-2D1D5DA599F3}"/>
    <dgm:cxn modelId="{2EC834E9-77CD-6940-9D40-2DFE15432A9D}" type="presOf" srcId="{A3C51008-0B25-D048-8028-01485484F42D}" destId="{1A5C0755-3142-4D5F-A59F-FEE89D859127}" srcOrd="0" destOrd="2" presId="urn:microsoft.com/office/officeart/2018/2/layout/IconLabelDescriptionList"/>
    <dgm:cxn modelId="{1A9B2BF5-4BB4-E640-B0E0-D7430F11B1A5}" type="presOf" srcId="{D4726D6F-A840-451F-9EBF-E7F693569CFD}" destId="{462FA0D5-A7B5-4168-A9D5-06292DD5665D}" srcOrd="0" destOrd="2" presId="urn:microsoft.com/office/officeart/2018/2/layout/IconLabelDescriptionList"/>
    <dgm:cxn modelId="{5D9664FA-CBC2-7C43-9273-FD2789469276}" srcId="{C82F16B1-0D98-4D9B-9F01-F04341F6094C}" destId="{7315C16B-FAF1-4F4F-AD37-4AE2752B444E}" srcOrd="0" destOrd="0" parTransId="{BFFF9526-0299-9049-8EAE-804A1C80CB70}" sibTransId="{918DBB2B-B7D4-9645-8BB9-7AC7EBD3AF7D}"/>
    <dgm:cxn modelId="{F05D30FB-3344-47EF-B319-892479220A4A}" srcId="{416BA643-A09E-4B2C-A40A-D54055464992}" destId="{633D78D3-7E27-4D78-9D3B-8B0101C2EB01}" srcOrd="0" destOrd="0" parTransId="{2F36756F-0CC2-4054-84CF-83D4F869952D}" sibTransId="{92BFC2B9-B7CA-43AC-BF99-B080BE81E149}"/>
    <dgm:cxn modelId="{4B144EF4-C117-7244-A86E-79DCA92AF155}" type="presParOf" srcId="{4078BB0F-014E-492E-90F9-D31B4EE53E64}" destId="{D5C84890-2167-447D-8B9E-1F5599CC1F31}" srcOrd="0" destOrd="0" presId="urn:microsoft.com/office/officeart/2018/2/layout/IconLabelDescriptionList"/>
    <dgm:cxn modelId="{3F9A31C6-B0C4-C04B-9822-5D79F91C2B37}" type="presParOf" srcId="{D5C84890-2167-447D-8B9E-1F5599CC1F31}" destId="{301B7C0D-8D90-40B1-9F6C-47DFC13CE9D7}" srcOrd="0" destOrd="0" presId="urn:microsoft.com/office/officeart/2018/2/layout/IconLabelDescriptionList"/>
    <dgm:cxn modelId="{8C684862-2179-3343-97F8-833B00A44ED9}" type="presParOf" srcId="{D5C84890-2167-447D-8B9E-1F5599CC1F31}" destId="{AC880361-4B2B-44C4-AF5A-ED4FEC0E1FBB}" srcOrd="1" destOrd="0" presId="urn:microsoft.com/office/officeart/2018/2/layout/IconLabelDescriptionList"/>
    <dgm:cxn modelId="{05265C75-2D8C-E146-A67A-291BBB867113}" type="presParOf" srcId="{D5C84890-2167-447D-8B9E-1F5599CC1F31}" destId="{D117FF22-69CC-4CA7-A8B1-726EADD01B10}" srcOrd="2" destOrd="0" presId="urn:microsoft.com/office/officeart/2018/2/layout/IconLabelDescriptionList"/>
    <dgm:cxn modelId="{4664CFC1-5756-0147-A8A7-B1FA3E6CD3A6}" type="presParOf" srcId="{D5C84890-2167-447D-8B9E-1F5599CC1F31}" destId="{E7BFC3F1-3BD7-4286-9221-3605BFAE980B}" srcOrd="3" destOrd="0" presId="urn:microsoft.com/office/officeart/2018/2/layout/IconLabelDescriptionList"/>
    <dgm:cxn modelId="{58D9D8A7-FA9C-344D-804D-EE9278A63D96}" type="presParOf" srcId="{D5C84890-2167-447D-8B9E-1F5599CC1F31}" destId="{1A5C0755-3142-4D5F-A59F-FEE89D859127}" srcOrd="4" destOrd="0" presId="urn:microsoft.com/office/officeart/2018/2/layout/IconLabelDescriptionList"/>
    <dgm:cxn modelId="{2339E6E8-7468-DD49-8CFC-B8FB1644E13D}" type="presParOf" srcId="{4078BB0F-014E-492E-90F9-D31B4EE53E64}" destId="{C7A18169-D8FD-4D1A-A4E6-5C3F74AD6764}" srcOrd="1" destOrd="0" presId="urn:microsoft.com/office/officeart/2018/2/layout/IconLabelDescriptionList"/>
    <dgm:cxn modelId="{B59C6A46-6FCF-6D4A-8714-F80420466CBC}" type="presParOf" srcId="{4078BB0F-014E-492E-90F9-D31B4EE53E64}" destId="{2FCE24FA-D613-4A9B-BB5F-2858D20A0133}" srcOrd="2" destOrd="0" presId="urn:microsoft.com/office/officeart/2018/2/layout/IconLabelDescriptionList"/>
    <dgm:cxn modelId="{9C9846AC-A124-FE46-8F1A-024FB7AC2D0B}" type="presParOf" srcId="{2FCE24FA-D613-4A9B-BB5F-2858D20A0133}" destId="{9952F819-B1AF-4A2B-9672-7F7FA5DABE0C}" srcOrd="0" destOrd="0" presId="urn:microsoft.com/office/officeart/2018/2/layout/IconLabelDescriptionList"/>
    <dgm:cxn modelId="{43203F29-3828-E94D-899E-F582D55F1C90}" type="presParOf" srcId="{2FCE24FA-D613-4A9B-BB5F-2858D20A0133}" destId="{C4AC7C3E-7EF7-4520-BB75-F4AC5590A04C}" srcOrd="1" destOrd="0" presId="urn:microsoft.com/office/officeart/2018/2/layout/IconLabelDescriptionList"/>
    <dgm:cxn modelId="{C00B073C-367F-0B45-9114-12AC90DEA290}" type="presParOf" srcId="{2FCE24FA-D613-4A9B-BB5F-2858D20A0133}" destId="{770072EF-E806-433F-92B5-6711EB7DA3C3}" srcOrd="2" destOrd="0" presId="urn:microsoft.com/office/officeart/2018/2/layout/IconLabelDescriptionList"/>
    <dgm:cxn modelId="{1DC1C1F6-A3B3-404C-8378-E20D0DA06AB3}" type="presParOf" srcId="{2FCE24FA-D613-4A9B-BB5F-2858D20A0133}" destId="{B835D11E-FA42-491E-9ED2-45CD13471983}" srcOrd="3" destOrd="0" presId="urn:microsoft.com/office/officeart/2018/2/layout/IconLabelDescriptionList"/>
    <dgm:cxn modelId="{38BE498A-70ED-6F4A-BA50-03ADBD195E5C}" type="presParOf" srcId="{2FCE24FA-D613-4A9B-BB5F-2858D20A0133}" destId="{462FA0D5-A7B5-4168-A9D5-06292DD5665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B7C0D-8D90-40B1-9F6C-47DFC13CE9D7}">
      <dsp:nvSpPr>
        <dsp:cNvPr id="0" name=""/>
        <dsp:cNvSpPr/>
      </dsp:nvSpPr>
      <dsp:spPr>
        <a:xfrm>
          <a:off x="1749" y="687682"/>
          <a:ext cx="1024734" cy="1024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17FF22-69CC-4CA7-A8B1-726EADD01B10}">
      <dsp:nvSpPr>
        <dsp:cNvPr id="0" name=""/>
        <dsp:cNvSpPr/>
      </dsp:nvSpPr>
      <dsp:spPr>
        <a:xfrm>
          <a:off x="1749" y="1883256"/>
          <a:ext cx="2927812" cy="43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kumimoji="1" lang="en-US" sz="2000" kern="1200"/>
            <a:t>Machine Learning</a:t>
          </a:r>
          <a:endParaRPr lang="en-US" sz="2000" kern="1200"/>
        </a:p>
      </dsp:txBody>
      <dsp:txXfrm>
        <a:off x="1749" y="1883256"/>
        <a:ext cx="2927812" cy="439171"/>
      </dsp:txXfrm>
    </dsp:sp>
    <dsp:sp modelId="{1A5C0755-3142-4D5F-A59F-FEE89D859127}">
      <dsp:nvSpPr>
        <dsp:cNvPr id="0" name=""/>
        <dsp:cNvSpPr/>
      </dsp:nvSpPr>
      <dsp:spPr>
        <a:xfrm>
          <a:off x="1749" y="2401888"/>
          <a:ext cx="2927812" cy="225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kumimoji="1" lang="en-US" sz="1500" kern="1200" dirty="0"/>
            <a:t>SVM</a:t>
          </a:r>
          <a:endParaRPr lang="en-US" sz="1500" kern="1200" dirty="0"/>
        </a:p>
        <a:p>
          <a:pPr marL="0" lvl="0" indent="0" algn="l" defTabSz="666750">
            <a:lnSpc>
              <a:spcPct val="100000"/>
            </a:lnSpc>
            <a:spcBef>
              <a:spcPct val="0"/>
            </a:spcBef>
            <a:spcAft>
              <a:spcPct val="35000"/>
            </a:spcAft>
            <a:buNone/>
          </a:pPr>
          <a:r>
            <a:rPr kumimoji="1" lang="en-US" sz="1500" kern="1200" dirty="0" err="1"/>
            <a:t>XGBoost</a:t>
          </a:r>
          <a:endParaRPr lang="en-US" sz="1500" kern="1200" dirty="0"/>
        </a:p>
        <a:p>
          <a:pPr marL="0" lvl="0" indent="0" algn="l" defTabSz="666750">
            <a:lnSpc>
              <a:spcPct val="100000"/>
            </a:lnSpc>
            <a:spcBef>
              <a:spcPct val="0"/>
            </a:spcBef>
            <a:spcAft>
              <a:spcPct val="35000"/>
            </a:spcAft>
            <a:buNone/>
          </a:pPr>
          <a:r>
            <a:rPr kumimoji="1" lang="en-US" sz="1500" kern="1200" dirty="0" err="1"/>
            <a:t>LightGBM</a:t>
          </a:r>
          <a:endParaRPr lang="en-US" sz="1500" kern="1200" dirty="0"/>
        </a:p>
      </dsp:txBody>
      <dsp:txXfrm>
        <a:off x="1749" y="2401888"/>
        <a:ext cx="2927812" cy="2258805"/>
      </dsp:txXfrm>
    </dsp:sp>
    <dsp:sp modelId="{9952F819-B1AF-4A2B-9672-7F7FA5DABE0C}">
      <dsp:nvSpPr>
        <dsp:cNvPr id="0" name=""/>
        <dsp:cNvSpPr/>
      </dsp:nvSpPr>
      <dsp:spPr>
        <a:xfrm>
          <a:off x="3441929" y="687682"/>
          <a:ext cx="1024734" cy="10247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072EF-E806-433F-92B5-6711EB7DA3C3}">
      <dsp:nvSpPr>
        <dsp:cNvPr id="0" name=""/>
        <dsp:cNvSpPr/>
      </dsp:nvSpPr>
      <dsp:spPr>
        <a:xfrm>
          <a:off x="3441929" y="1883256"/>
          <a:ext cx="2927812" cy="43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kumimoji="1" lang="en-US" sz="2000" kern="1200" dirty="0"/>
            <a:t>Deep Learning</a:t>
          </a:r>
          <a:endParaRPr lang="en-US" sz="2000" kern="1200" dirty="0"/>
        </a:p>
      </dsp:txBody>
      <dsp:txXfrm>
        <a:off x="3441929" y="1883256"/>
        <a:ext cx="2927812" cy="439171"/>
      </dsp:txXfrm>
    </dsp:sp>
    <dsp:sp modelId="{462FA0D5-A7B5-4168-A9D5-06292DD5665D}">
      <dsp:nvSpPr>
        <dsp:cNvPr id="0" name=""/>
        <dsp:cNvSpPr/>
      </dsp:nvSpPr>
      <dsp:spPr>
        <a:xfrm>
          <a:off x="3441929" y="2401888"/>
          <a:ext cx="2927812" cy="225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kumimoji="1" lang="en-US" sz="1500" kern="1200"/>
            <a:t>RNN</a:t>
          </a:r>
          <a:endParaRPr lang="en-US" sz="1500" kern="1200"/>
        </a:p>
        <a:p>
          <a:pPr marL="0" lvl="0" indent="0" algn="l" defTabSz="666750">
            <a:lnSpc>
              <a:spcPct val="100000"/>
            </a:lnSpc>
            <a:spcBef>
              <a:spcPct val="0"/>
            </a:spcBef>
            <a:spcAft>
              <a:spcPct val="35000"/>
            </a:spcAft>
            <a:buNone/>
          </a:pPr>
          <a:r>
            <a:rPr kumimoji="1" lang="en-US" sz="1500" kern="1200" dirty="0"/>
            <a:t>LSTM (K-means LSTM, attention-based LSTM, PCA LSTM)</a:t>
          </a:r>
          <a:endParaRPr lang="en-US" sz="1500" kern="1200" dirty="0"/>
        </a:p>
        <a:p>
          <a:pPr marL="0" lvl="0" indent="0" algn="l" defTabSz="666750">
            <a:lnSpc>
              <a:spcPct val="100000"/>
            </a:lnSpc>
            <a:spcBef>
              <a:spcPct val="0"/>
            </a:spcBef>
            <a:spcAft>
              <a:spcPct val="35000"/>
            </a:spcAft>
            <a:buNone/>
          </a:pPr>
          <a:r>
            <a:rPr kumimoji="1" lang="en-US" sz="1500" kern="1200" dirty="0"/>
            <a:t>GRU</a:t>
          </a:r>
          <a:endParaRPr lang="en-US" sz="1500" kern="1200" dirty="0"/>
        </a:p>
        <a:p>
          <a:pPr marL="0" lvl="0" indent="0" algn="l" defTabSz="666750">
            <a:lnSpc>
              <a:spcPct val="100000"/>
            </a:lnSpc>
            <a:spcBef>
              <a:spcPct val="0"/>
            </a:spcBef>
            <a:spcAft>
              <a:spcPct val="35000"/>
            </a:spcAft>
            <a:buNone/>
          </a:pPr>
          <a:r>
            <a:rPr kumimoji="1" lang="en-US" sz="1500" kern="1200" dirty="0"/>
            <a:t>Transformer</a:t>
          </a:r>
          <a:endParaRPr lang="en-US" sz="1500" kern="1200" dirty="0"/>
        </a:p>
      </dsp:txBody>
      <dsp:txXfrm>
        <a:off x="3441929" y="2401888"/>
        <a:ext cx="2927812" cy="225880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3EB93-3F83-1942-AD85-E62DAB6BFB8D}"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62DD9-50BE-8B45-BC73-48C3A35953EE}" type="slidenum">
              <a:rPr kumimoji="1" lang="ja-JP" altLang="en-US" smtClean="0"/>
              <a:t>‹#›</a:t>
            </a:fld>
            <a:endParaRPr kumimoji="1" lang="ja-JP" altLang="en-US"/>
          </a:p>
        </p:txBody>
      </p:sp>
    </p:spTree>
    <p:extLst>
      <p:ext uri="{BB962C8B-B14F-4D97-AF65-F5344CB8AC3E}">
        <p14:creationId xmlns:p14="http://schemas.microsoft.com/office/powerpoint/2010/main" val="12810096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rxiv.org/pdf/1810.04805.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b="0" i="0" dirty="0">
                <a:solidFill>
                  <a:srgbClr val="444444"/>
                </a:solidFill>
                <a:effectLst/>
                <a:latin typeface="Gotham SSm A"/>
              </a:rPr>
              <a:t>As you can see on the screen, our topic today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0" i="0" dirty="0">
              <a:solidFill>
                <a:srgbClr val="444444"/>
              </a:solidFill>
              <a:effectLst/>
              <a:latin typeface="Gotham SSm A"/>
            </a:endParaRPr>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1</a:t>
            </a:fld>
            <a:endParaRPr kumimoji="1" lang="ja-JP" altLang="en-US"/>
          </a:p>
        </p:txBody>
      </p:sp>
    </p:spTree>
    <p:extLst>
      <p:ext uri="{BB962C8B-B14F-4D97-AF65-F5344CB8AC3E}">
        <p14:creationId xmlns:p14="http://schemas.microsoft.com/office/powerpoint/2010/main" val="292154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dirty="0"/>
              <a:t>And this is the table of the results. </a:t>
            </a:r>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12</a:t>
            </a:fld>
            <a:endParaRPr kumimoji="1" lang="ja-JP" altLang="en-US"/>
          </a:p>
        </p:txBody>
      </p:sp>
    </p:spTree>
    <p:extLst>
      <p:ext uri="{BB962C8B-B14F-4D97-AF65-F5344CB8AC3E}">
        <p14:creationId xmlns:p14="http://schemas.microsoft.com/office/powerpoint/2010/main" val="285410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dirty="0"/>
              <a:t>Here is...</a:t>
            </a:r>
          </a:p>
          <a:p>
            <a:endParaRPr lang="en-GB" dirty="0"/>
          </a:p>
          <a:p>
            <a:endParaRPr lang="en-GB" dirty="0"/>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2</a:t>
            </a:fld>
            <a:endParaRPr kumimoji="1" lang="ja-JP" altLang="en-US"/>
          </a:p>
        </p:txBody>
      </p:sp>
    </p:spTree>
    <p:extLst>
      <p:ext uri="{BB962C8B-B14F-4D97-AF65-F5344CB8AC3E}">
        <p14:creationId xmlns:p14="http://schemas.microsoft.com/office/powerpoint/2010/main" val="3408549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dirty="0"/>
              <a:t>As we can see the picture</a:t>
            </a:r>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3</a:t>
            </a:fld>
            <a:endParaRPr kumimoji="1" lang="ja-JP" altLang="en-US"/>
          </a:p>
        </p:txBody>
      </p:sp>
    </p:spTree>
    <p:extLst>
      <p:ext uri="{BB962C8B-B14F-4D97-AF65-F5344CB8AC3E}">
        <p14:creationId xmlns:p14="http://schemas.microsoft.com/office/powerpoint/2010/main" val="3911091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dirty="0"/>
              <a:t>In recent years, there have been significant developments in deep learning.</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4</a:t>
            </a:fld>
            <a:endParaRPr kumimoji="1" lang="ja-JP" altLang="en-US"/>
          </a:p>
        </p:txBody>
      </p:sp>
    </p:spTree>
    <p:extLst>
      <p:ext uri="{BB962C8B-B14F-4D97-AF65-F5344CB8AC3E}">
        <p14:creationId xmlns:p14="http://schemas.microsoft.com/office/powerpoint/2010/main" val="2996443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5</a:t>
            </a:fld>
            <a:endParaRPr kumimoji="1" lang="ja-JP" altLang="en-US"/>
          </a:p>
        </p:txBody>
      </p:sp>
    </p:spTree>
    <p:extLst>
      <p:ext uri="{BB962C8B-B14F-4D97-AF65-F5344CB8AC3E}">
        <p14:creationId xmlns:p14="http://schemas.microsoft.com/office/powerpoint/2010/main" val="461576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6</a:t>
            </a:fld>
            <a:endParaRPr kumimoji="1" lang="ja-JP" altLang="en-US"/>
          </a:p>
        </p:txBody>
      </p:sp>
    </p:spTree>
    <p:extLst>
      <p:ext uri="{BB962C8B-B14F-4D97-AF65-F5344CB8AC3E}">
        <p14:creationId xmlns:p14="http://schemas.microsoft.com/office/powerpoint/2010/main" val="364012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dirty="0"/>
              <a:t>The state of the art methods for stock price prediction</a:t>
            </a:r>
          </a:p>
          <a:p>
            <a:endParaRPr lang="en-GB" dirty="0"/>
          </a:p>
          <a:p>
            <a:r>
              <a:rPr lang="en-GB" dirty="0"/>
              <a:t>While, there are few </a:t>
            </a:r>
            <a:r>
              <a:rPr lang="en-GB" dirty="0" err="1"/>
              <a:t>papars</a:t>
            </a:r>
            <a:r>
              <a:rPr lang="en-GB" dirty="0"/>
              <a:t> that proposed the hybrid model of structured data such as historical data and</a:t>
            </a:r>
            <a:r>
              <a:rPr lang="en-US" dirty="0"/>
              <a:t> unstructured data such as</a:t>
            </a:r>
            <a:r>
              <a:rPr lang="en-GB" dirty="0"/>
              <a:t> text data in daily news </a:t>
            </a:r>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7</a:t>
            </a:fld>
            <a:endParaRPr kumimoji="1" lang="ja-JP" altLang="en-US"/>
          </a:p>
        </p:txBody>
      </p:sp>
    </p:spTree>
    <p:extLst>
      <p:ext uri="{BB962C8B-B14F-4D97-AF65-F5344CB8AC3E}">
        <p14:creationId xmlns:p14="http://schemas.microsoft.com/office/powerpoint/2010/main" val="2529140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dirty="0"/>
              <a:t>Thus, I propose a method of...</a:t>
            </a:r>
          </a:p>
          <a:p>
            <a:endParaRPr lang="en-GB" dirty="0"/>
          </a:p>
          <a:p>
            <a:r>
              <a:rPr lang="en-GB" dirty="0"/>
              <a:t>This is the hybrid….</a:t>
            </a:r>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8</a:t>
            </a:fld>
            <a:endParaRPr kumimoji="1" lang="ja-JP" altLang="en-US"/>
          </a:p>
        </p:txBody>
      </p:sp>
    </p:spTree>
    <p:extLst>
      <p:ext uri="{BB962C8B-B14F-4D97-AF65-F5344CB8AC3E}">
        <p14:creationId xmlns:p14="http://schemas.microsoft.com/office/powerpoint/2010/main" val="315835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 altLang="ja-JP" b="0" i="0" dirty="0">
                <a:solidFill>
                  <a:srgbClr val="292929"/>
                </a:solidFill>
                <a:effectLst/>
                <a:latin typeface="source-serif-pro"/>
              </a:rPr>
              <a:t>BERT (Bidirectional Encoder Representations from Transformers) is a recent </a:t>
            </a:r>
            <a:r>
              <a:rPr lang="en" altLang="ja-JP" b="0" i="0" u="sng" dirty="0">
                <a:solidFill>
                  <a:srgbClr val="292929"/>
                </a:solidFill>
                <a:effectLst/>
                <a:latin typeface="source-serif-pro"/>
                <a:hlinkClick r:id="rId3"/>
              </a:rPr>
              <a:t>paper</a:t>
            </a:r>
            <a:r>
              <a:rPr lang="en" altLang="ja-JP" b="0" i="0" dirty="0">
                <a:solidFill>
                  <a:srgbClr val="292929"/>
                </a:solidFill>
                <a:effectLst/>
                <a:latin typeface="source-serif-pro"/>
              </a:rPr>
              <a:t> published by researchers at Google AI Language. It has caused a stir in the Machine Learning community by presenting state-of-the-art results in a wide variety of NLP tasks, including Question Answering (</a:t>
            </a:r>
            <a:r>
              <a:rPr lang="en" altLang="ja-JP" b="0" i="0" dirty="0" err="1">
                <a:solidFill>
                  <a:srgbClr val="292929"/>
                </a:solidFill>
                <a:effectLst/>
                <a:latin typeface="source-serif-pro"/>
              </a:rPr>
              <a:t>SQuAD</a:t>
            </a:r>
            <a:r>
              <a:rPr lang="en" altLang="ja-JP" b="0" i="0" dirty="0">
                <a:solidFill>
                  <a:srgbClr val="292929"/>
                </a:solidFill>
                <a:effectLst/>
                <a:latin typeface="source-serif-pro"/>
              </a:rPr>
              <a:t> v1.1), Natural Language Inference (MNLI), and others.</a:t>
            </a:r>
          </a:p>
          <a:p>
            <a:pPr algn="l"/>
            <a:r>
              <a:rPr lang="en" altLang="ja-JP" b="0" i="0" dirty="0">
                <a:solidFill>
                  <a:srgbClr val="292929"/>
                </a:solidFill>
                <a:effectLst/>
                <a:latin typeface="source-serif-pro"/>
              </a:rPr>
              <a:t>BERT’s key technical innovation is applying the bidirectional training of Transformer, a popular attention model, to language modelling. This is in contrast to previous efforts which looked at a text sequence either from left to right or combined left-to-right and right-to-left training. The paper’s results show that a language model which is bidirectionally trained can have a deeper sense of language context and flow than single-direction language models. </a:t>
            </a:r>
          </a:p>
          <a:p>
            <a:pPr algn="l"/>
            <a:endParaRPr lang="en" b="0" i="0" dirty="0">
              <a:solidFill>
                <a:srgbClr val="292929"/>
              </a:solidFill>
              <a:effectLst/>
              <a:latin typeface="source-serif-pro"/>
            </a:endParaRPr>
          </a:p>
          <a:p>
            <a:pPr algn="l"/>
            <a:endParaRPr lang="en-GB" dirty="0"/>
          </a:p>
        </p:txBody>
      </p:sp>
      <p:sp>
        <p:nvSpPr>
          <p:cNvPr id="4" name="スライド番号プレースホルダー 3"/>
          <p:cNvSpPr>
            <a:spLocks noGrp="1"/>
          </p:cNvSpPr>
          <p:nvPr>
            <p:ph type="sldNum" sz="quarter" idx="5"/>
          </p:nvPr>
        </p:nvSpPr>
        <p:spPr/>
        <p:txBody>
          <a:bodyPr/>
          <a:lstStyle/>
          <a:p>
            <a:fld id="{F4162DD9-50BE-8B45-BC73-48C3A35953EE}" type="slidenum">
              <a:rPr kumimoji="1" lang="ja-JP" altLang="en-US" smtClean="0"/>
              <a:t>9</a:t>
            </a:fld>
            <a:endParaRPr kumimoji="1" lang="ja-JP" altLang="en-US"/>
          </a:p>
        </p:txBody>
      </p:sp>
    </p:spTree>
    <p:extLst>
      <p:ext uri="{BB962C8B-B14F-4D97-AF65-F5344CB8AC3E}">
        <p14:creationId xmlns:p14="http://schemas.microsoft.com/office/powerpoint/2010/main" val="1313643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825BF7-172A-19C2-985F-57FB426E8DB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B82967F-8525-591A-488B-C29158DBC3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3267157-3814-4C51-9BC6-E542FA791C8B}"/>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1A662DF6-4E17-9CF5-2D79-A061EAA93C5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DAD8E0-AB8C-C792-27BD-E28AD211A1DA}"/>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115259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F9821-4018-75B1-1178-29AE7296F8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3070592-1FB9-A56A-8ED4-E0149C0D091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1A82F4-C40A-C547-1F43-60E522BA2E6D}"/>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7C2BCF7C-60E0-A307-FC43-5EC09916D6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4FD015-EA9F-8D54-FEEF-837D77ED111E}"/>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146793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EB01725-76E3-1B8B-C5B2-10CA566C3EA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D4D47DD-06B7-FEEC-F817-47B8C5B9AE3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161C40-D114-4C02-6503-C0A2405D30B7}"/>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1677681F-AF90-CBD1-04E4-6B0FA4A765F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DAE694-F931-CF3C-3D36-FCE13EDDA957}"/>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119655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C9ADDD-8AE3-C918-6A09-77295BFBC61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63A0A87-CD16-4AD8-86AE-1584B07B377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0ACABC-731D-C82F-2E77-FFCFA82DDE20}"/>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BEA3B4B2-B815-46F0-E200-0DB3A2E4BA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E56DDE-8DC9-A8F0-2DD6-3F0E60942AA2}"/>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337318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8FFE92-643F-196F-FB0A-8723D28641B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566D3-5D21-2873-A1C5-979666AE19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E998794-E3A3-CA50-4440-A133CF1651C6}"/>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0D83410F-1993-5D45-13E5-37D4E3A052F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3CC386-9913-4E8A-81F8-9B87A71DEF16}"/>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1332579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C17C8A-2264-78DF-EA81-2E320FACFF3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91F5A3-A2C5-CD40-E500-1CB381F9EC0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66554EE-0C99-385D-8443-3F6D45769DB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12B06B6-9199-5D81-3219-6A2A3DBC6D0F}"/>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E03F2C22-1629-BF50-ED59-365122F34BB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6F30714-9CB3-FDB7-7ECA-F60C90674FDD}"/>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911952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7E0E5E-302B-1BAA-4E79-10B5BEBA1DD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1A698C2-7982-059E-A02A-9101DD8CD0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BA9DF35-9844-9C96-858B-EAA59092248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F860E90-7C87-8C41-1B29-101E8A8C2A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911217-1880-B9FD-0637-B6F779464E0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63DF3BE-003F-3099-3978-37C6BFE6B816}"/>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9CCC6345-CD9B-6186-05CD-46CD8DF608B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745A011-6F24-FD04-7AD9-FF9FAB83E12D}"/>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53956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B947C4-EC95-FA4E-40CA-C6B095146D0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23B6E98-473F-43A4-5AD8-3EC03AF1C462}"/>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AA974243-DB3B-2D71-3A5B-49FE2D76565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4D10D53-1E5B-A5E2-44F5-3031CA9637B4}"/>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400645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4632003-9CE3-7B9D-D89D-F151DF234279}"/>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B5785E36-FEAF-7884-C19F-2F137AD85A3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397AFBA-A7DE-200F-53BC-2C509B4798B9}"/>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85907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61D657-776A-7E9B-B582-B71182DCD6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92704DD-7E0D-8834-4EC0-153B27A863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86FB255-EEA9-6551-4B13-2639B2D1D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A45DED-43AA-C41C-72ED-7133EDCFBF01}"/>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DE215934-E5B2-5348-5FCD-EC0B75EBCD8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6F622C-9004-7598-BC28-FD26F3DD7AC1}"/>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3636003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B295FA-BB49-CF5F-A54F-25D18CA9AA1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2C6A47A-B6B3-B8B9-71E0-92E112B41D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C2A6392-F1D9-C378-B18F-1C3180D91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A0F7D05-6550-9DB6-96D2-6215FFEF403B}"/>
              </a:ext>
            </a:extLst>
          </p:cNvPr>
          <p:cNvSpPr>
            <a:spLocks noGrp="1"/>
          </p:cNvSpPr>
          <p:nvPr>
            <p:ph type="dt" sz="half" idx="10"/>
          </p:nvPr>
        </p:nvSpPr>
        <p:spPr/>
        <p:txBody>
          <a:bodyPr/>
          <a:lstStyle/>
          <a:p>
            <a:fld id="{D008224A-5FAC-F046-A95C-7CE8F88976EF}"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311B8B07-4FF8-9959-2A62-05B36D7501F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1D5F64-FB9F-5DDB-44A1-A8942FB01232}"/>
              </a:ext>
            </a:extLst>
          </p:cNvPr>
          <p:cNvSpPr>
            <a:spLocks noGrp="1"/>
          </p:cNvSpPr>
          <p:nvPr>
            <p:ph type="sldNum" sz="quarter" idx="12"/>
          </p:nvPr>
        </p:nvSpPr>
        <p:spPr/>
        <p:txBody>
          <a:body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3464934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FCC34A-5B5E-2DAE-AA14-1D18E0D4A4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5AD4BCA-37E4-2974-AB49-963C6880A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F0FE3F2-0323-9851-47C6-C20715887B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8224A-5FAC-F046-A95C-7CE8F88976EF}"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C52EC657-5A12-2ACA-6987-EE90962C41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D0C9C2E-136E-416F-F766-37ACF6B9F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8EB2A-88DA-6647-8AE5-39BEE73B04CC}" type="slidenum">
              <a:rPr kumimoji="1" lang="ja-JP" altLang="en-US" smtClean="0"/>
              <a:t>‹#›</a:t>
            </a:fld>
            <a:endParaRPr kumimoji="1" lang="ja-JP" altLang="en-US"/>
          </a:p>
        </p:txBody>
      </p:sp>
    </p:spTree>
    <p:extLst>
      <p:ext uri="{BB962C8B-B14F-4D97-AF65-F5344CB8AC3E}">
        <p14:creationId xmlns:p14="http://schemas.microsoft.com/office/powerpoint/2010/main" val="592893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ビデオ 34" descr="Stock Market Bar Graph">
            <a:extLst>
              <a:ext uri="{FF2B5EF4-FFF2-40B4-BE49-F238E27FC236}">
                <a16:creationId xmlns:a16="http://schemas.microsoft.com/office/drawing/2014/main" id="{0DC39CE4-B3C4-9121-E90C-91B40BF8D0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41" name="Rectangle 4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B27C459-594E-A25F-B29D-C2D2C7C836A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kumimoji="1" lang="en-US" altLang="ja-JP" sz="5200">
                <a:solidFill>
                  <a:srgbClr val="FFFFFF"/>
                </a:solidFill>
              </a:rPr>
              <a:t>ASSEMBLED DEEP LEARNING MODEL FOR STOCK</a:t>
            </a:r>
            <a:br>
              <a:rPr kumimoji="1" lang="en-US" altLang="ja-JP" sz="5200">
                <a:solidFill>
                  <a:srgbClr val="FFFFFF"/>
                </a:solidFill>
              </a:rPr>
            </a:br>
            <a:r>
              <a:rPr kumimoji="1" lang="en-US" altLang="ja-JP" sz="5200">
                <a:solidFill>
                  <a:srgbClr val="FFFFFF"/>
                </a:solidFill>
              </a:rPr>
              <a:t>PRICE PREDICTION</a:t>
            </a:r>
            <a:endParaRPr kumimoji="1" lang="ja-JP" altLang="en-US" sz="5200">
              <a:solidFill>
                <a:srgbClr val="FFFFFF"/>
              </a:solidFill>
            </a:endParaRPr>
          </a:p>
        </p:txBody>
      </p:sp>
      <p:sp>
        <p:nvSpPr>
          <p:cNvPr id="3" name="字幕 2">
            <a:extLst>
              <a:ext uri="{FF2B5EF4-FFF2-40B4-BE49-F238E27FC236}">
                <a16:creationId xmlns:a16="http://schemas.microsoft.com/office/drawing/2014/main" id="{BF8C228F-AE5E-BD7C-E0CD-EF7C0B843E2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kumimoji="1" lang="en-US" altLang="ja-JP" dirty="0">
                <a:solidFill>
                  <a:srgbClr val="FFFFFF"/>
                </a:solidFill>
              </a:rPr>
              <a:t>Name: Sotaro Suzuki</a:t>
            </a:r>
          </a:p>
          <a:p>
            <a:r>
              <a:rPr lang="en-US" altLang="ja-JP" dirty="0">
                <a:solidFill>
                  <a:srgbClr val="FFFFFF"/>
                </a:solidFill>
              </a:rPr>
              <a:t>Supervisor name: </a:t>
            </a:r>
            <a:r>
              <a:rPr lang="en-US" altLang="ja-JP" dirty="0" err="1">
                <a:solidFill>
                  <a:srgbClr val="FFFFFF"/>
                </a:solidFill>
              </a:rPr>
              <a:t>Szymkowski</a:t>
            </a:r>
            <a:r>
              <a:rPr lang="en-US" altLang="ja-JP" dirty="0">
                <a:solidFill>
                  <a:srgbClr val="FFFFFF"/>
                </a:solidFill>
              </a:rPr>
              <a:t> Maciej </a:t>
            </a:r>
          </a:p>
          <a:p>
            <a:endParaRPr kumimoji="1" lang="ja-JP" altLang="en-US">
              <a:solidFill>
                <a:srgbClr val="FFFFFF"/>
              </a:solidFill>
            </a:endParaRPr>
          </a:p>
        </p:txBody>
      </p:sp>
    </p:spTree>
    <p:extLst>
      <p:ext uri="{BB962C8B-B14F-4D97-AF65-F5344CB8AC3E}">
        <p14:creationId xmlns:p14="http://schemas.microsoft.com/office/powerpoint/2010/main" val="36262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5"/>
                                        </p:tgtEl>
                                      </p:cBhvr>
                                    </p:cmd>
                                  </p:childTnLst>
                                </p:cTn>
                              </p:par>
                            </p:childTnLst>
                          </p:cTn>
                        </p:par>
                      </p:childTnLst>
                    </p:cTn>
                  </p:par>
                </p:childTnLst>
              </p:cTn>
              <p:nextCondLst>
                <p:cond evt="onClick" delay="0">
                  <p:tgtEl>
                    <p:spTgt spid="35"/>
                  </p:tgtEl>
                </p:cond>
              </p:nextCondLst>
            </p:seq>
            <p:video>
              <p:cMediaNode mute="1">
                <p:cTn id="12" repeatCount="indefinite" fill="hold" display="0">
                  <p:stCondLst>
                    <p:cond delay="indefinite"/>
                  </p:stCondLst>
                </p:cTn>
                <p:tgtEl>
                  <p:spTgt spid="3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A3791924-FB1E-582F-2EBD-AA36965853C4}"/>
              </a:ext>
            </a:extLst>
          </p:cNvPr>
          <p:cNvSpPr>
            <a:spLocks noGrp="1"/>
          </p:cNvSpPr>
          <p:nvPr>
            <p:ph type="title"/>
          </p:nvPr>
        </p:nvSpPr>
        <p:spPr>
          <a:xfrm>
            <a:off x="833002" y="365125"/>
            <a:ext cx="10520702" cy="1325563"/>
          </a:xfrm>
        </p:spPr>
        <p:txBody>
          <a:bodyPr>
            <a:normAutofit/>
          </a:bodyPr>
          <a:lstStyle/>
          <a:p>
            <a:r>
              <a:rPr lang="en" altLang="ja-JP" dirty="0"/>
              <a:t>Data set and preparation</a:t>
            </a:r>
            <a:endParaRPr kumimoji="1" lang="ja-JP" altLang="en-US">
              <a:solidFill>
                <a:srgbClr val="FFFFFF"/>
              </a:solidFill>
            </a:endParaRPr>
          </a:p>
        </p:txBody>
      </p:sp>
      <p:sp>
        <p:nvSpPr>
          <p:cNvPr id="3" name="コンテンツ プレースホルダー 2">
            <a:extLst>
              <a:ext uri="{FF2B5EF4-FFF2-40B4-BE49-F238E27FC236}">
                <a16:creationId xmlns:a16="http://schemas.microsoft.com/office/drawing/2014/main" id="{1F5BAC80-1352-E920-2639-021EC510D2CA}"/>
              </a:ext>
            </a:extLst>
          </p:cNvPr>
          <p:cNvSpPr>
            <a:spLocks noGrp="1"/>
          </p:cNvSpPr>
          <p:nvPr>
            <p:ph idx="1"/>
          </p:nvPr>
        </p:nvSpPr>
        <p:spPr>
          <a:xfrm>
            <a:off x="838201" y="2022601"/>
            <a:ext cx="10515598" cy="4154361"/>
          </a:xfrm>
        </p:spPr>
        <p:txBody>
          <a:bodyPr>
            <a:normAutofit fontScale="92500"/>
          </a:bodyPr>
          <a:lstStyle/>
          <a:p>
            <a:r>
              <a:rPr kumimoji="1" lang="en" altLang="ja-JP" dirty="0">
                <a:solidFill>
                  <a:srgbClr val="FFFFFF"/>
                </a:solidFill>
              </a:rPr>
              <a:t>The dataset includes 10-year data from 1/10/2012 to 1/10/2022.</a:t>
            </a:r>
          </a:p>
          <a:p>
            <a:r>
              <a:rPr lang="en" altLang="ja-JP" dirty="0">
                <a:solidFill>
                  <a:srgbClr val="FFFFFF"/>
                </a:solidFill>
              </a:rPr>
              <a:t>The target variable is the close price on the next day.</a:t>
            </a:r>
            <a:endParaRPr kumimoji="1" lang="en" altLang="ja-JP" dirty="0">
              <a:solidFill>
                <a:srgbClr val="FFFFFF"/>
              </a:solidFill>
            </a:endParaRPr>
          </a:p>
          <a:p>
            <a:r>
              <a:rPr kumimoji="1" lang="en" altLang="ja-JP" dirty="0">
                <a:solidFill>
                  <a:srgbClr val="FFFFFF"/>
                </a:solidFill>
              </a:rPr>
              <a:t>The historical data </a:t>
            </a:r>
            <a:r>
              <a:rPr lang="en" altLang="ja-JP" dirty="0">
                <a:solidFill>
                  <a:srgbClr val="FFFFFF"/>
                </a:solidFill>
              </a:rPr>
              <a:t>of S&amp;P500 </a:t>
            </a:r>
            <a:r>
              <a:rPr kumimoji="1" lang="en" altLang="ja-JP" dirty="0">
                <a:solidFill>
                  <a:srgbClr val="FFFFFF"/>
                </a:solidFill>
              </a:rPr>
              <a:t>have been collected from Yahoo Finance. </a:t>
            </a:r>
          </a:p>
          <a:p>
            <a:pPr lvl="1"/>
            <a:r>
              <a:rPr kumimoji="1" lang="en" altLang="ja-JP" dirty="0">
                <a:solidFill>
                  <a:srgbClr val="FFFFFF"/>
                </a:solidFill>
              </a:rPr>
              <a:t>The data contains information about the stock such as High, Low, Open, Close, Adjacent close and Volume. Only the day-wise closing price of the stock has been extracted. </a:t>
            </a:r>
          </a:p>
          <a:p>
            <a:r>
              <a:rPr kumimoji="1" lang="en" altLang="ja-JP" dirty="0">
                <a:solidFill>
                  <a:srgbClr val="FFFFFF"/>
                </a:solidFill>
              </a:rPr>
              <a:t>The text data has been collected from news data from Reuters</a:t>
            </a:r>
          </a:p>
          <a:p>
            <a:pPr lvl="1"/>
            <a:r>
              <a:rPr lang="en" altLang="ja-JP" dirty="0">
                <a:solidFill>
                  <a:srgbClr val="FFFFFF"/>
                </a:solidFill>
              </a:rPr>
              <a:t>One news data relevant to stock price is randomly chosen the previous day.</a:t>
            </a:r>
          </a:p>
          <a:p>
            <a:r>
              <a:rPr kumimoji="1" lang="en" altLang="ja-JP" dirty="0">
                <a:solidFill>
                  <a:srgbClr val="FFFFFF"/>
                </a:solidFill>
              </a:rPr>
              <a:t>Training data is 80% and validation data is 20%</a:t>
            </a:r>
          </a:p>
          <a:p>
            <a:endParaRPr kumimoji="1" lang="en" altLang="ja-JP" dirty="0">
              <a:solidFill>
                <a:srgbClr val="FFFFFF"/>
              </a:solidFill>
            </a:endParaRPr>
          </a:p>
          <a:p>
            <a:endParaRPr kumimoji="1" lang="en" altLang="ja-JP" dirty="0">
              <a:solidFill>
                <a:srgbClr val="FFFFFF"/>
              </a:solidFill>
            </a:endParaRPr>
          </a:p>
          <a:p>
            <a:pPr lvl="1"/>
            <a:endParaRPr kumimoji="1" lang="en" altLang="ja-JP" dirty="0">
              <a:solidFill>
                <a:srgbClr val="FFFFFF"/>
              </a:solidFill>
            </a:endParaRPr>
          </a:p>
          <a:p>
            <a:endParaRPr kumimoji="1" lang="ja-JP" altLang="en-US" sz="2000">
              <a:solidFill>
                <a:srgbClr val="FFFFFF"/>
              </a:solidFill>
            </a:endParaRPr>
          </a:p>
        </p:txBody>
      </p:sp>
    </p:spTree>
    <p:extLst>
      <p:ext uri="{BB962C8B-B14F-4D97-AF65-F5344CB8AC3E}">
        <p14:creationId xmlns:p14="http://schemas.microsoft.com/office/powerpoint/2010/main" val="3044072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A3791924-FB1E-582F-2EBD-AA36965853C4}"/>
              </a:ext>
            </a:extLst>
          </p:cNvPr>
          <p:cNvSpPr>
            <a:spLocks noGrp="1"/>
          </p:cNvSpPr>
          <p:nvPr>
            <p:ph type="title"/>
          </p:nvPr>
        </p:nvSpPr>
        <p:spPr>
          <a:xfrm>
            <a:off x="833002" y="365125"/>
            <a:ext cx="10520702" cy="1325563"/>
          </a:xfrm>
        </p:spPr>
        <p:txBody>
          <a:bodyPr>
            <a:normAutofit/>
          </a:bodyPr>
          <a:lstStyle/>
          <a:p>
            <a:r>
              <a:rPr kumimoji="1" lang="en-US" altLang="ja-JP" dirty="0">
                <a:solidFill>
                  <a:srgbClr val="FFFFFF"/>
                </a:solidFill>
              </a:rPr>
              <a:t>Evaluation Indicator</a:t>
            </a:r>
            <a:endParaRPr kumimoji="1" lang="ja-JP" altLang="en-US">
              <a:solidFill>
                <a:srgbClr val="FFFFFF"/>
              </a:solidFill>
            </a:endParaRPr>
          </a:p>
        </p:txBody>
      </p:sp>
      <p:sp>
        <p:nvSpPr>
          <p:cNvPr id="3" name="コンテンツ プレースホルダー 2">
            <a:extLst>
              <a:ext uri="{FF2B5EF4-FFF2-40B4-BE49-F238E27FC236}">
                <a16:creationId xmlns:a16="http://schemas.microsoft.com/office/drawing/2014/main" id="{1F5BAC80-1352-E920-2639-021EC510D2CA}"/>
              </a:ext>
            </a:extLst>
          </p:cNvPr>
          <p:cNvSpPr>
            <a:spLocks noGrp="1"/>
          </p:cNvSpPr>
          <p:nvPr>
            <p:ph idx="1"/>
          </p:nvPr>
        </p:nvSpPr>
        <p:spPr>
          <a:xfrm>
            <a:off x="838201" y="2022601"/>
            <a:ext cx="10515598" cy="4154361"/>
          </a:xfrm>
        </p:spPr>
        <p:txBody>
          <a:bodyPr>
            <a:normAutofit/>
          </a:bodyPr>
          <a:lstStyle/>
          <a:p>
            <a:r>
              <a:rPr kumimoji="1" lang="en" altLang="ja-JP" dirty="0">
                <a:solidFill>
                  <a:srgbClr val="FFFFFF"/>
                </a:solidFill>
              </a:rPr>
              <a:t>Root Mean Square Error (RMSE)</a:t>
            </a:r>
          </a:p>
          <a:p>
            <a:r>
              <a:rPr lang="en" altLang="ja-JP" dirty="0">
                <a:solidFill>
                  <a:srgbClr val="FFFFFF"/>
                </a:solidFill>
              </a:rPr>
              <a:t>M</a:t>
            </a:r>
            <a:r>
              <a:rPr kumimoji="1" lang="en" altLang="ja-JP" dirty="0">
                <a:solidFill>
                  <a:srgbClr val="FFFFFF"/>
                </a:solidFill>
              </a:rPr>
              <a:t>ean </a:t>
            </a:r>
            <a:r>
              <a:rPr lang="en" altLang="ja-JP" dirty="0">
                <a:solidFill>
                  <a:srgbClr val="FFFFFF"/>
                </a:solidFill>
              </a:rPr>
              <a:t>A</a:t>
            </a:r>
            <a:r>
              <a:rPr kumimoji="1" lang="en" altLang="ja-JP" dirty="0">
                <a:solidFill>
                  <a:srgbClr val="FFFFFF"/>
                </a:solidFill>
              </a:rPr>
              <a:t>bsolute </a:t>
            </a:r>
            <a:r>
              <a:rPr lang="en" altLang="ja-JP" dirty="0">
                <a:solidFill>
                  <a:srgbClr val="FFFFFF"/>
                </a:solidFill>
              </a:rPr>
              <a:t>E</a:t>
            </a:r>
            <a:r>
              <a:rPr kumimoji="1" lang="en" altLang="ja-JP" dirty="0">
                <a:solidFill>
                  <a:srgbClr val="FFFFFF"/>
                </a:solidFill>
              </a:rPr>
              <a:t>rror (MAE)</a:t>
            </a:r>
          </a:p>
          <a:p>
            <a:r>
              <a:rPr kumimoji="1" lang="en" altLang="ja-JP" dirty="0">
                <a:solidFill>
                  <a:srgbClr val="FFFFFF"/>
                </a:solidFill>
              </a:rPr>
              <a:t>Profit factor (on progress)</a:t>
            </a:r>
          </a:p>
          <a:p>
            <a:pPr lvl="1"/>
            <a:r>
              <a:rPr lang="en" altLang="ja-JP" dirty="0">
                <a:solidFill>
                  <a:srgbClr val="FFFFFF"/>
                </a:solidFill>
              </a:rPr>
              <a:t>T</a:t>
            </a:r>
            <a:r>
              <a:rPr kumimoji="1" lang="en" altLang="ja-JP" dirty="0">
                <a:solidFill>
                  <a:srgbClr val="FFFFFF"/>
                </a:solidFill>
              </a:rPr>
              <a:t>he gross profit divided by the gross loss (including commissions) for the entire trading period.</a:t>
            </a:r>
          </a:p>
          <a:p>
            <a:pPr lvl="1"/>
            <a:endParaRPr kumimoji="1" lang="en" altLang="ja-JP" dirty="0">
              <a:solidFill>
                <a:srgbClr val="FFFFFF"/>
              </a:solidFill>
            </a:endParaRPr>
          </a:p>
          <a:p>
            <a:pPr lvl="1"/>
            <a:endParaRPr kumimoji="1" lang="en" altLang="ja-JP" dirty="0">
              <a:solidFill>
                <a:srgbClr val="FFFFFF"/>
              </a:solidFill>
            </a:endParaRPr>
          </a:p>
          <a:p>
            <a:endParaRPr kumimoji="1" lang="ja-JP" altLang="en-US" sz="2000">
              <a:solidFill>
                <a:srgbClr val="FFFFFF"/>
              </a:solidFill>
            </a:endParaRPr>
          </a:p>
        </p:txBody>
      </p:sp>
    </p:spTree>
    <p:extLst>
      <p:ext uri="{BB962C8B-B14F-4D97-AF65-F5344CB8AC3E}">
        <p14:creationId xmlns:p14="http://schemas.microsoft.com/office/powerpoint/2010/main" val="1808750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13548151-F9D9-671F-113B-5605E5651F3F}"/>
              </a:ext>
            </a:extLst>
          </p:cNvPr>
          <p:cNvSpPr>
            <a:spLocks noGrp="1"/>
          </p:cNvSpPr>
          <p:nvPr>
            <p:ph type="title"/>
          </p:nvPr>
        </p:nvSpPr>
        <p:spPr>
          <a:xfrm>
            <a:off x="833002" y="365125"/>
            <a:ext cx="10520702" cy="1325563"/>
          </a:xfrm>
        </p:spPr>
        <p:txBody>
          <a:bodyPr>
            <a:normAutofit/>
          </a:bodyPr>
          <a:lstStyle/>
          <a:p>
            <a:r>
              <a:rPr kumimoji="1" lang="en-US" altLang="ja-JP"/>
              <a:t>Results</a:t>
            </a:r>
            <a:endParaRPr kumimoji="1" lang="ja-JP" altLang="en-US"/>
          </a:p>
        </p:txBody>
      </p:sp>
      <p:graphicFrame>
        <p:nvGraphicFramePr>
          <p:cNvPr id="4" name="表 4">
            <a:extLst>
              <a:ext uri="{FF2B5EF4-FFF2-40B4-BE49-F238E27FC236}">
                <a16:creationId xmlns:a16="http://schemas.microsoft.com/office/drawing/2014/main" id="{2F949743-B506-B922-172A-4B71D07976CD}"/>
              </a:ext>
            </a:extLst>
          </p:cNvPr>
          <p:cNvGraphicFramePr>
            <a:graphicFrameLocks noGrp="1"/>
          </p:cNvGraphicFramePr>
          <p:nvPr>
            <p:ph idx="1"/>
            <p:extLst>
              <p:ext uri="{D42A27DB-BD31-4B8C-83A1-F6EECF244321}">
                <p14:modId xmlns:p14="http://schemas.microsoft.com/office/powerpoint/2010/main" val="396577713"/>
              </p:ext>
            </p:extLst>
          </p:nvPr>
        </p:nvGraphicFramePr>
        <p:xfrm>
          <a:off x="833002" y="1690688"/>
          <a:ext cx="8321465" cy="3386328"/>
        </p:xfrm>
        <a:graphic>
          <a:graphicData uri="http://schemas.openxmlformats.org/drawingml/2006/table">
            <a:tbl>
              <a:tblPr firstRow="1" bandRow="1">
                <a:tableStyleId>{5C22544A-7EE6-4342-B048-85BDC9FD1C3A}</a:tableStyleId>
              </a:tblPr>
              <a:tblGrid>
                <a:gridCol w="4139777">
                  <a:extLst>
                    <a:ext uri="{9D8B030D-6E8A-4147-A177-3AD203B41FA5}">
                      <a16:colId xmlns:a16="http://schemas.microsoft.com/office/drawing/2014/main" val="3280930057"/>
                    </a:ext>
                  </a:extLst>
                </a:gridCol>
                <a:gridCol w="2090844">
                  <a:extLst>
                    <a:ext uri="{9D8B030D-6E8A-4147-A177-3AD203B41FA5}">
                      <a16:colId xmlns:a16="http://schemas.microsoft.com/office/drawing/2014/main" val="3106725853"/>
                    </a:ext>
                  </a:extLst>
                </a:gridCol>
                <a:gridCol w="2090844">
                  <a:extLst>
                    <a:ext uri="{9D8B030D-6E8A-4147-A177-3AD203B41FA5}">
                      <a16:colId xmlns:a16="http://schemas.microsoft.com/office/drawing/2014/main" val="3983822232"/>
                    </a:ext>
                  </a:extLst>
                </a:gridCol>
              </a:tblGrid>
              <a:tr h="737616">
                <a:tc>
                  <a:txBody>
                    <a:bodyPr/>
                    <a:lstStyle/>
                    <a:p>
                      <a:endParaRPr lang="en-GB" sz="3300"/>
                    </a:p>
                  </a:txBody>
                  <a:tcPr marL="167640" marR="167640" marT="83820" marB="83820"/>
                </a:tc>
                <a:tc>
                  <a:txBody>
                    <a:bodyPr/>
                    <a:lstStyle/>
                    <a:p>
                      <a:r>
                        <a:rPr lang="en-GB" sz="3300"/>
                        <a:t>RMSE</a:t>
                      </a:r>
                    </a:p>
                  </a:txBody>
                  <a:tcPr marL="167640" marR="167640" marT="83820" marB="83820"/>
                </a:tc>
                <a:tc>
                  <a:txBody>
                    <a:bodyPr/>
                    <a:lstStyle/>
                    <a:p>
                      <a:r>
                        <a:rPr lang="en-GB" sz="3300"/>
                        <a:t>MAE</a:t>
                      </a:r>
                    </a:p>
                  </a:txBody>
                  <a:tcPr marL="167640" marR="167640" marT="83820" marB="83820"/>
                </a:tc>
                <a:extLst>
                  <a:ext uri="{0D108BD9-81ED-4DB2-BD59-A6C34878D82A}">
                    <a16:rowId xmlns:a16="http://schemas.microsoft.com/office/drawing/2014/main" val="1511877504"/>
                  </a:ext>
                </a:extLst>
              </a:tr>
              <a:tr h="737616">
                <a:tc>
                  <a:txBody>
                    <a:bodyPr/>
                    <a:lstStyle/>
                    <a:p>
                      <a:r>
                        <a:rPr lang="en-GB" sz="3300"/>
                        <a:t>Only historical data</a:t>
                      </a:r>
                    </a:p>
                  </a:txBody>
                  <a:tcPr marL="167640" marR="167640" marT="83820" marB="83820"/>
                </a:tc>
                <a:tc>
                  <a:txBody>
                    <a:bodyPr/>
                    <a:lstStyle/>
                    <a:p>
                      <a:r>
                        <a:rPr lang="en-GB" sz="3300"/>
                        <a:t>0.01410</a:t>
                      </a:r>
                    </a:p>
                  </a:txBody>
                  <a:tcPr marL="167640" marR="167640" marT="83820" marB="83820"/>
                </a:tc>
                <a:tc>
                  <a:txBody>
                    <a:bodyPr/>
                    <a:lstStyle/>
                    <a:p>
                      <a:r>
                        <a:rPr lang="en-GB" sz="3300" dirty="0"/>
                        <a:t>0.00982</a:t>
                      </a:r>
                    </a:p>
                  </a:txBody>
                  <a:tcPr marL="167640" marR="167640" marT="83820" marB="83820"/>
                </a:tc>
                <a:extLst>
                  <a:ext uri="{0D108BD9-81ED-4DB2-BD59-A6C34878D82A}">
                    <a16:rowId xmlns:a16="http://schemas.microsoft.com/office/drawing/2014/main" val="3137386443"/>
                  </a:ext>
                </a:extLst>
              </a:tr>
              <a:tr h="737616">
                <a:tc>
                  <a:txBody>
                    <a:bodyPr/>
                    <a:lstStyle/>
                    <a:p>
                      <a:r>
                        <a:rPr lang="en-GB" sz="3300" dirty="0"/>
                        <a:t>Only news data</a:t>
                      </a:r>
                    </a:p>
                  </a:txBody>
                  <a:tcPr marL="167640" marR="167640" marT="83820" marB="83820"/>
                </a:tc>
                <a:tc>
                  <a:txBody>
                    <a:bodyPr/>
                    <a:lstStyle/>
                    <a:p>
                      <a:r>
                        <a:rPr lang="en-GB" sz="3300"/>
                        <a:t>0.01460</a:t>
                      </a:r>
                    </a:p>
                  </a:txBody>
                  <a:tcPr marL="167640" marR="167640" marT="83820" marB="83820"/>
                </a:tc>
                <a:tc>
                  <a:txBody>
                    <a:bodyPr/>
                    <a:lstStyle/>
                    <a:p>
                      <a:r>
                        <a:rPr lang="en-GB" sz="3300"/>
                        <a:t>0.01150</a:t>
                      </a:r>
                    </a:p>
                  </a:txBody>
                  <a:tcPr marL="167640" marR="167640" marT="83820" marB="83820"/>
                </a:tc>
                <a:extLst>
                  <a:ext uri="{0D108BD9-81ED-4DB2-BD59-A6C34878D82A}">
                    <a16:rowId xmlns:a16="http://schemas.microsoft.com/office/drawing/2014/main" val="2104665549"/>
                  </a:ext>
                </a:extLst>
              </a:tr>
              <a:tr h="737616">
                <a:tc>
                  <a:txBody>
                    <a:bodyPr/>
                    <a:lstStyle/>
                    <a:p>
                      <a:r>
                        <a:rPr lang="en-GB" sz="3300" dirty="0"/>
                        <a:t>Assembled model</a:t>
                      </a:r>
                    </a:p>
                  </a:txBody>
                  <a:tcPr marL="167640" marR="167640" marT="83820" marB="83820"/>
                </a:tc>
                <a:tc>
                  <a:txBody>
                    <a:bodyPr/>
                    <a:lstStyle/>
                    <a:p>
                      <a:r>
                        <a:rPr lang="en-GB" sz="3300" dirty="0"/>
                        <a:t>On progress</a:t>
                      </a:r>
                    </a:p>
                  </a:txBody>
                  <a:tcPr marL="167640" marR="167640" marT="83820" marB="83820"/>
                </a:tc>
                <a:tc>
                  <a:txBody>
                    <a:bodyPr/>
                    <a:lstStyle/>
                    <a:p>
                      <a:r>
                        <a:rPr lang="en-GB" sz="3300" dirty="0"/>
                        <a:t>on progress</a:t>
                      </a:r>
                    </a:p>
                  </a:txBody>
                  <a:tcPr marL="167640" marR="167640" marT="83820" marB="83820"/>
                </a:tc>
                <a:extLst>
                  <a:ext uri="{0D108BD9-81ED-4DB2-BD59-A6C34878D82A}">
                    <a16:rowId xmlns:a16="http://schemas.microsoft.com/office/drawing/2014/main" val="1000855046"/>
                  </a:ext>
                </a:extLst>
              </a:tr>
            </a:tbl>
          </a:graphicData>
        </a:graphic>
      </p:graphicFrame>
    </p:spTree>
    <p:extLst>
      <p:ext uri="{BB962C8B-B14F-4D97-AF65-F5344CB8AC3E}">
        <p14:creationId xmlns:p14="http://schemas.microsoft.com/office/powerpoint/2010/main" val="402927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2" name="Rectangle 25">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22CFA27E-15B3-6DBB-EAC7-540E49E24128}"/>
              </a:ext>
            </a:extLst>
          </p:cNvPr>
          <p:cNvSpPr>
            <a:spLocks noGrp="1"/>
          </p:cNvSpPr>
          <p:nvPr>
            <p:ph type="title"/>
          </p:nvPr>
        </p:nvSpPr>
        <p:spPr>
          <a:xfrm>
            <a:off x="833002" y="365125"/>
            <a:ext cx="10520702" cy="1325563"/>
          </a:xfrm>
        </p:spPr>
        <p:txBody>
          <a:bodyPr>
            <a:normAutofit/>
          </a:bodyPr>
          <a:lstStyle/>
          <a:p>
            <a:r>
              <a:rPr kumimoji="1" lang="en-US" altLang="ja-JP">
                <a:solidFill>
                  <a:srgbClr val="FFFFFF"/>
                </a:solidFill>
              </a:rPr>
              <a:t>Modification needed (On progress)</a:t>
            </a:r>
            <a:endParaRPr kumimoji="1" lang="ja-JP" altLang="en-US">
              <a:solidFill>
                <a:srgbClr val="FFFFFF"/>
              </a:solidFill>
            </a:endParaRPr>
          </a:p>
        </p:txBody>
      </p:sp>
      <p:sp>
        <p:nvSpPr>
          <p:cNvPr id="3" name="コンテンツ プレースホルダー 2">
            <a:extLst>
              <a:ext uri="{FF2B5EF4-FFF2-40B4-BE49-F238E27FC236}">
                <a16:creationId xmlns:a16="http://schemas.microsoft.com/office/drawing/2014/main" id="{AD1859C2-7CA5-73C6-D0B8-2E6245D56E0E}"/>
              </a:ext>
            </a:extLst>
          </p:cNvPr>
          <p:cNvSpPr>
            <a:spLocks noGrp="1"/>
          </p:cNvSpPr>
          <p:nvPr>
            <p:ph idx="1"/>
          </p:nvPr>
        </p:nvSpPr>
        <p:spPr>
          <a:xfrm>
            <a:off x="838201" y="2022601"/>
            <a:ext cx="10515598" cy="4154361"/>
          </a:xfrm>
        </p:spPr>
        <p:txBody>
          <a:bodyPr>
            <a:normAutofit/>
          </a:bodyPr>
          <a:lstStyle/>
          <a:p>
            <a:r>
              <a:rPr lang="en-US" altLang="ja-JP" sz="2400" dirty="0">
                <a:solidFill>
                  <a:srgbClr val="FFFFFF"/>
                </a:solidFill>
              </a:rPr>
              <a:t>Addition of results of the assembled model</a:t>
            </a:r>
          </a:p>
          <a:p>
            <a:r>
              <a:rPr lang="en-US" altLang="ja-JP" sz="2400" dirty="0">
                <a:solidFill>
                  <a:srgbClr val="FFFFFF"/>
                </a:solidFill>
              </a:rPr>
              <a:t>Addition of evaluation indicator</a:t>
            </a:r>
          </a:p>
          <a:p>
            <a:r>
              <a:rPr lang="en-US" altLang="ja-JP" sz="2400" dirty="0">
                <a:solidFill>
                  <a:srgbClr val="FFFFFF"/>
                </a:solidFill>
              </a:rPr>
              <a:t>Creating graphs of the data set and the results</a:t>
            </a:r>
          </a:p>
          <a:p>
            <a:r>
              <a:rPr lang="en-US" altLang="ja-JP" sz="2400" dirty="0">
                <a:solidFill>
                  <a:srgbClr val="FFFFFF"/>
                </a:solidFill>
              </a:rPr>
              <a:t>Comparison with other learning models </a:t>
            </a:r>
          </a:p>
          <a:p>
            <a:r>
              <a:rPr lang="en-US" altLang="ja-JP" sz="2400" dirty="0">
                <a:solidFill>
                  <a:srgbClr val="FFFFFF"/>
                </a:solidFill>
              </a:rPr>
              <a:t>Comparison with other stock prices</a:t>
            </a:r>
            <a:endParaRPr lang="en-US" altLang="ja-JP" sz="2000" dirty="0">
              <a:solidFill>
                <a:srgbClr val="FFFFFF"/>
              </a:solidFill>
            </a:endParaRPr>
          </a:p>
          <a:p>
            <a:endParaRPr kumimoji="1" lang="ja-JP" altLang="en-US" sz="2000">
              <a:solidFill>
                <a:srgbClr val="FFFFFF"/>
              </a:solidFill>
            </a:endParaRPr>
          </a:p>
        </p:txBody>
      </p:sp>
    </p:spTree>
    <p:extLst>
      <p:ext uri="{BB962C8B-B14F-4D97-AF65-F5344CB8AC3E}">
        <p14:creationId xmlns:p14="http://schemas.microsoft.com/office/powerpoint/2010/main" val="2115681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17E2F9-032A-4CAE-A2E4-7465A67B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3">
            <a:extLst>
              <a:ext uri="{FF2B5EF4-FFF2-40B4-BE49-F238E27FC236}">
                <a16:creationId xmlns:a16="http://schemas.microsoft.com/office/drawing/2014/main" id="{036EB2E8-1BD0-492D-BF5A-CE0184DA7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672"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5316ED32-D562-46FD-A6C1-B0FBF4EF6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25"/>
            <a:ext cx="9681166" cy="6861324"/>
          </a:xfrm>
          <a:custGeom>
            <a:avLst/>
            <a:gdLst>
              <a:gd name="connsiteX0" fmla="*/ 0 w 9681166"/>
              <a:gd name="connsiteY0" fmla="*/ 6861324 h 6861324"/>
              <a:gd name="connsiteX1" fmla="*/ 3359025 w 9681166"/>
              <a:gd name="connsiteY1" fmla="*/ 6861324 h 6861324"/>
              <a:gd name="connsiteX2" fmla="*/ 3359025 w 9681166"/>
              <a:gd name="connsiteY2" fmla="*/ 6861323 h 6861324"/>
              <a:gd name="connsiteX3" fmla="*/ 9324977 w 9681166"/>
              <a:gd name="connsiteY3" fmla="*/ 6861323 h 6861324"/>
              <a:gd name="connsiteX4" fmla="*/ 9323659 w 9681166"/>
              <a:gd name="connsiteY4" fmla="*/ 6858478 h 6861324"/>
              <a:gd name="connsiteX5" fmla="*/ 9681166 w 9681166"/>
              <a:gd name="connsiteY5" fmla="*/ 6858478 h 6861324"/>
              <a:gd name="connsiteX6" fmla="*/ 6504791 w 9681166"/>
              <a:gd name="connsiteY6" fmla="*/ 0 h 6861324"/>
              <a:gd name="connsiteX7" fmla="*/ 6499214 w 9681166"/>
              <a:gd name="connsiteY7" fmla="*/ 0 h 6861324"/>
              <a:gd name="connsiteX8" fmla="*/ 5432986 w 9681166"/>
              <a:gd name="connsiteY8" fmla="*/ 0 h 6861324"/>
              <a:gd name="connsiteX9" fmla="*/ 1603114 w 9681166"/>
              <a:gd name="connsiteY9" fmla="*/ 0 h 6861324"/>
              <a:gd name="connsiteX10" fmla="*/ 1603114 w 9681166"/>
              <a:gd name="connsiteY10" fmla="*/ 479 h 6861324"/>
              <a:gd name="connsiteX11" fmla="*/ 356189 w 9681166"/>
              <a:gd name="connsiteY11" fmla="*/ 479 h 6861324"/>
              <a:gd name="connsiteX12" fmla="*/ 356189 w 9681166"/>
              <a:gd name="connsiteY12" fmla="*/ 3324 h 6861324"/>
              <a:gd name="connsiteX13" fmla="*/ 0 w 9681166"/>
              <a:gd name="connsiteY13" fmla="*/ 3324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1166" h="6861324">
                <a:moveTo>
                  <a:pt x="0" y="6861324"/>
                </a:moveTo>
                <a:lnTo>
                  <a:pt x="3359025" y="6861324"/>
                </a:lnTo>
                <a:lnTo>
                  <a:pt x="3359025" y="6861323"/>
                </a:lnTo>
                <a:lnTo>
                  <a:pt x="9324977" y="6861323"/>
                </a:lnTo>
                <a:lnTo>
                  <a:pt x="9323659" y="6858478"/>
                </a:lnTo>
                <a:lnTo>
                  <a:pt x="9681166" y="6858478"/>
                </a:lnTo>
                <a:lnTo>
                  <a:pt x="6504791" y="0"/>
                </a:lnTo>
                <a:lnTo>
                  <a:pt x="6499214" y="0"/>
                </a:lnTo>
                <a:lnTo>
                  <a:pt x="5432986" y="0"/>
                </a:lnTo>
                <a:lnTo>
                  <a:pt x="1603114" y="0"/>
                </a:lnTo>
                <a:lnTo>
                  <a:pt x="1603114" y="479"/>
                </a:lnTo>
                <a:lnTo>
                  <a:pt x="356189" y="479"/>
                </a:lnTo>
                <a:lnTo>
                  <a:pt x="356189" y="3324"/>
                </a:lnTo>
                <a:lnTo>
                  <a:pt x="0" y="332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4DCD80BE-0135-AD88-AD3D-DAA779233326}"/>
              </a:ext>
            </a:extLst>
          </p:cNvPr>
          <p:cNvSpPr>
            <a:spLocks noGrp="1"/>
          </p:cNvSpPr>
          <p:nvPr>
            <p:ph type="ctrTitle" idx="4294967295"/>
          </p:nvPr>
        </p:nvSpPr>
        <p:spPr>
          <a:xfrm>
            <a:off x="804672" y="1823107"/>
            <a:ext cx="6547742" cy="3431023"/>
          </a:xfrm>
        </p:spPr>
        <p:txBody>
          <a:bodyPr vert="horz" lIns="91440" tIns="45720" rIns="91440" bIns="45720" rtlCol="0" anchor="ctr">
            <a:normAutofit/>
          </a:bodyPr>
          <a:lstStyle/>
          <a:p>
            <a:r>
              <a:rPr kumimoji="1" lang="en-US" altLang="ja-JP" sz="6000" kern="1200">
                <a:solidFill>
                  <a:schemeClr val="bg1"/>
                </a:solidFill>
                <a:latin typeface="+mj-lt"/>
                <a:ea typeface="+mj-ea"/>
                <a:cs typeface="+mj-cs"/>
              </a:rPr>
              <a:t>Thank you.</a:t>
            </a:r>
          </a:p>
        </p:txBody>
      </p:sp>
    </p:spTree>
    <p:extLst>
      <p:ext uri="{BB962C8B-B14F-4D97-AF65-F5344CB8AC3E}">
        <p14:creationId xmlns:p14="http://schemas.microsoft.com/office/powerpoint/2010/main" val="3581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Digital financial graph">
            <a:extLst>
              <a:ext uri="{FF2B5EF4-FFF2-40B4-BE49-F238E27FC236}">
                <a16:creationId xmlns:a16="http://schemas.microsoft.com/office/drawing/2014/main" id="{5EAEC962-077F-0B82-B77C-400942D7DC26}"/>
              </a:ext>
            </a:extLst>
          </p:cNvPr>
          <p:cNvPicPr>
            <a:picLocks noChangeAspect="1"/>
          </p:cNvPicPr>
          <p:nvPr/>
        </p:nvPicPr>
        <p:blipFill rotWithShape="1">
          <a:blip r:embed="rId3"/>
          <a:srcRect l="24529" r="9243"/>
          <a:stretch/>
        </p:blipFill>
        <p:spPr>
          <a:xfrm>
            <a:off x="4117521" y="10"/>
            <a:ext cx="8074479" cy="6857990"/>
          </a:xfrm>
          <a:prstGeom prst="rect">
            <a:avLst/>
          </a:prstGeom>
        </p:spPr>
      </p:pic>
      <p:sp>
        <p:nvSpPr>
          <p:cNvPr id="20" name="Freeform: Shape 1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198BCA5D-F533-08F7-2FFA-2451506458CB}"/>
              </a:ext>
            </a:extLst>
          </p:cNvPr>
          <p:cNvSpPr>
            <a:spLocks noGrp="1"/>
          </p:cNvSpPr>
          <p:nvPr>
            <p:ph type="title"/>
          </p:nvPr>
        </p:nvSpPr>
        <p:spPr>
          <a:xfrm>
            <a:off x="804672" y="365125"/>
            <a:ext cx="5266155" cy="1325563"/>
          </a:xfrm>
        </p:spPr>
        <p:txBody>
          <a:bodyPr vert="horz" lIns="91440" tIns="45720" rIns="91440" bIns="45720" rtlCol="0">
            <a:normAutofit/>
          </a:bodyPr>
          <a:lstStyle/>
          <a:p>
            <a:r>
              <a:rPr kumimoji="1" lang="en-US" altLang="ja-JP"/>
              <a:t>Table of contents</a:t>
            </a:r>
          </a:p>
        </p:txBody>
      </p:sp>
      <p:sp>
        <p:nvSpPr>
          <p:cNvPr id="4" name="コンテンツ プレースホルダー 3">
            <a:extLst>
              <a:ext uri="{FF2B5EF4-FFF2-40B4-BE49-F238E27FC236}">
                <a16:creationId xmlns:a16="http://schemas.microsoft.com/office/drawing/2014/main" id="{34B4F0AD-393A-A005-1BB0-32195393154F}"/>
              </a:ext>
            </a:extLst>
          </p:cNvPr>
          <p:cNvSpPr>
            <a:spLocks noGrp="1"/>
          </p:cNvSpPr>
          <p:nvPr>
            <p:ph idx="1"/>
          </p:nvPr>
        </p:nvSpPr>
        <p:spPr>
          <a:xfrm>
            <a:off x="804672" y="1690688"/>
            <a:ext cx="4715595" cy="5167311"/>
          </a:xfrm>
        </p:spPr>
        <p:txBody>
          <a:bodyPr>
            <a:normAutofit/>
          </a:bodyPr>
          <a:lstStyle/>
          <a:p>
            <a:r>
              <a:rPr lang="en-GB" sz="2000" dirty="0"/>
              <a:t>Introduction</a:t>
            </a:r>
          </a:p>
          <a:p>
            <a:r>
              <a:rPr lang="en-GB" sz="2000" dirty="0"/>
              <a:t>The application of deep learning</a:t>
            </a:r>
          </a:p>
          <a:p>
            <a:r>
              <a:rPr lang="en-GB" sz="2000" dirty="0"/>
              <a:t>Why is stock price prediction difficult?</a:t>
            </a:r>
          </a:p>
          <a:p>
            <a:r>
              <a:rPr lang="en-GB" sz="2000" dirty="0"/>
              <a:t>Methods of stock price prediction</a:t>
            </a:r>
          </a:p>
          <a:p>
            <a:r>
              <a:rPr lang="en-GB" sz="2000" dirty="0"/>
              <a:t>Related work</a:t>
            </a:r>
          </a:p>
          <a:p>
            <a:r>
              <a:rPr lang="en-GB" sz="2000" dirty="0"/>
              <a:t>Proposed method</a:t>
            </a:r>
          </a:p>
          <a:p>
            <a:r>
              <a:rPr lang="en-GB" sz="2000" dirty="0"/>
              <a:t>Algorithm used</a:t>
            </a:r>
          </a:p>
          <a:p>
            <a:r>
              <a:rPr lang="en-GB" sz="2000" dirty="0"/>
              <a:t>Data collection and preparation</a:t>
            </a:r>
          </a:p>
          <a:p>
            <a:r>
              <a:rPr lang="en-GB" sz="2000" dirty="0"/>
              <a:t>Evaluation Indicator</a:t>
            </a:r>
          </a:p>
          <a:p>
            <a:r>
              <a:rPr lang="en-GB" sz="2000" dirty="0"/>
              <a:t>Results</a:t>
            </a:r>
          </a:p>
          <a:p>
            <a:r>
              <a:rPr lang="en-GB" sz="2000" dirty="0"/>
              <a:t>Modification</a:t>
            </a:r>
          </a:p>
          <a:p>
            <a:endParaRPr lang="en-GB" sz="1700" dirty="0"/>
          </a:p>
          <a:p>
            <a:endParaRPr lang="en-GB" sz="1700" dirty="0"/>
          </a:p>
          <a:p>
            <a:endParaRPr lang="en-GB" sz="1700" dirty="0"/>
          </a:p>
        </p:txBody>
      </p:sp>
    </p:spTree>
    <p:extLst>
      <p:ext uri="{BB962C8B-B14F-4D97-AF65-F5344CB8AC3E}">
        <p14:creationId xmlns:p14="http://schemas.microsoft.com/office/powerpoint/2010/main" val="1527839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E0A6ECB4-E8E6-F84F-0F89-D7DE495A7758}"/>
              </a:ext>
            </a:extLst>
          </p:cNvPr>
          <p:cNvSpPr>
            <a:spLocks noGrp="1"/>
          </p:cNvSpPr>
          <p:nvPr>
            <p:ph type="title"/>
          </p:nvPr>
        </p:nvSpPr>
        <p:spPr>
          <a:xfrm>
            <a:off x="833002" y="448253"/>
            <a:ext cx="10520702" cy="1325563"/>
          </a:xfrm>
        </p:spPr>
        <p:txBody>
          <a:bodyPr>
            <a:normAutofit/>
          </a:bodyPr>
          <a:lstStyle/>
          <a:p>
            <a:r>
              <a:rPr kumimoji="1" lang="en-US" altLang="ja-JP" dirty="0"/>
              <a:t>Introduction</a:t>
            </a:r>
            <a:endParaRPr kumimoji="1" lang="ja-JP" altLang="en-US"/>
          </a:p>
        </p:txBody>
      </p:sp>
      <p:sp>
        <p:nvSpPr>
          <p:cNvPr id="3" name="コンテンツ プレースホルダー 2">
            <a:extLst>
              <a:ext uri="{FF2B5EF4-FFF2-40B4-BE49-F238E27FC236}">
                <a16:creationId xmlns:a16="http://schemas.microsoft.com/office/drawing/2014/main" id="{381AE9A1-45E1-D173-B625-8713D9FFE122}"/>
              </a:ext>
            </a:extLst>
          </p:cNvPr>
          <p:cNvSpPr>
            <a:spLocks noGrp="1"/>
          </p:cNvSpPr>
          <p:nvPr>
            <p:ph idx="1"/>
          </p:nvPr>
        </p:nvSpPr>
        <p:spPr>
          <a:xfrm>
            <a:off x="838200" y="2191807"/>
            <a:ext cx="4936067" cy="3985155"/>
          </a:xfrm>
        </p:spPr>
        <p:txBody>
          <a:bodyPr>
            <a:normAutofit/>
          </a:bodyPr>
          <a:lstStyle/>
          <a:p>
            <a:r>
              <a:rPr kumimoji="1" lang="en-US" altLang="ja-JP" sz="2000" dirty="0">
                <a:latin typeface="+mj-lt"/>
              </a:rPr>
              <a:t>What is deep learning?</a:t>
            </a:r>
          </a:p>
          <a:p>
            <a:pPr lvl="1"/>
            <a:r>
              <a:rPr lang="en" altLang="ja-JP" sz="2000" b="0" i="0" dirty="0">
                <a:effectLst/>
                <a:latin typeface="+mj-lt"/>
              </a:rPr>
              <a:t>Deep learning is a subset of machine learning, which is a subset of artificial intelligence. </a:t>
            </a:r>
          </a:p>
          <a:p>
            <a:pPr lvl="1"/>
            <a:r>
              <a:rPr lang="en" altLang="ja-JP" sz="2000" b="0" i="0" dirty="0">
                <a:effectLst/>
                <a:latin typeface="+mj-lt"/>
              </a:rPr>
              <a:t>Artificial intelligence is a general term that refers to techniques that enable computers to mimic human </a:t>
            </a:r>
            <a:r>
              <a:rPr lang="en-GB" altLang="ja-JP" sz="2000" b="0" i="0" dirty="0" err="1">
                <a:effectLst/>
                <a:latin typeface="+mj-lt"/>
              </a:rPr>
              <a:t>behavior</a:t>
            </a:r>
            <a:r>
              <a:rPr lang="en" altLang="ja-JP" sz="2000" b="0" i="0" dirty="0">
                <a:effectLst/>
                <a:latin typeface="+mj-lt"/>
              </a:rPr>
              <a:t>. </a:t>
            </a:r>
          </a:p>
          <a:p>
            <a:pPr lvl="1"/>
            <a:r>
              <a:rPr lang="en" altLang="ja-JP" sz="2000" b="0" i="0" dirty="0">
                <a:effectLst/>
                <a:latin typeface="+mj-lt"/>
              </a:rPr>
              <a:t>Machine learning represents a set of algorithms trained on data that make all of this possible. Deep learning is just a type of machine learning, inspired by the structure of the human brain. </a:t>
            </a:r>
            <a:endParaRPr kumimoji="1" lang="en-US" altLang="ja-JP" sz="2000" dirty="0">
              <a:latin typeface="+mj-lt"/>
            </a:endParaRPr>
          </a:p>
          <a:p>
            <a:endParaRPr kumimoji="1" lang="ja-JP" altLang="en-US" sz="2000"/>
          </a:p>
        </p:txBody>
      </p:sp>
      <p:pic>
        <p:nvPicPr>
          <p:cNvPr id="5" name="図 4" descr="ダイアグラム, ベン図表&#10;&#10;自動的に生成された説明">
            <a:extLst>
              <a:ext uri="{FF2B5EF4-FFF2-40B4-BE49-F238E27FC236}">
                <a16:creationId xmlns:a16="http://schemas.microsoft.com/office/drawing/2014/main" id="{EB2EA61F-2A45-7916-FD75-C88F9B4335C8}"/>
              </a:ext>
            </a:extLst>
          </p:cNvPr>
          <p:cNvPicPr>
            <a:picLocks noChangeAspect="1"/>
          </p:cNvPicPr>
          <p:nvPr/>
        </p:nvPicPr>
        <p:blipFill>
          <a:blip r:embed="rId3"/>
          <a:stretch>
            <a:fillRect/>
          </a:stretch>
        </p:blipFill>
        <p:spPr>
          <a:xfrm>
            <a:off x="6810117" y="2191807"/>
            <a:ext cx="4151204" cy="3985156"/>
          </a:xfrm>
          <a:prstGeom prst="rect">
            <a:avLst/>
          </a:prstGeom>
        </p:spPr>
      </p:pic>
    </p:spTree>
    <p:extLst>
      <p:ext uri="{BB962C8B-B14F-4D97-AF65-F5344CB8AC3E}">
        <p14:creationId xmlns:p14="http://schemas.microsoft.com/office/powerpoint/2010/main" val="1982676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図 6" descr="道路, シーン, グリーン, 高速道 が含まれている画像&#10;&#10;自動的に生成された説明">
            <a:extLst>
              <a:ext uri="{FF2B5EF4-FFF2-40B4-BE49-F238E27FC236}">
                <a16:creationId xmlns:a16="http://schemas.microsoft.com/office/drawing/2014/main" id="{7694902E-4161-5B61-1EDB-8615D8168834}"/>
              </a:ext>
            </a:extLst>
          </p:cNvPr>
          <p:cNvPicPr>
            <a:picLocks noChangeAspect="1"/>
          </p:cNvPicPr>
          <p:nvPr/>
        </p:nvPicPr>
        <p:blipFill rotWithShape="1">
          <a:blip r:embed="rId3"/>
          <a:srcRect t="15997" r="-3" b="19141"/>
          <a:stretch/>
        </p:blipFill>
        <p:spPr>
          <a:xfrm>
            <a:off x="5926240" y="10"/>
            <a:ext cx="6265758" cy="2285990"/>
          </a:xfrm>
          <a:custGeom>
            <a:avLst/>
            <a:gdLst/>
            <a:ahLst/>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5" name="図 4" descr="ダイアグラム&#10;&#10;自動的に生成された説明">
            <a:extLst>
              <a:ext uri="{FF2B5EF4-FFF2-40B4-BE49-F238E27FC236}">
                <a16:creationId xmlns:a16="http://schemas.microsoft.com/office/drawing/2014/main" id="{B6B8EC0B-33DD-5A13-4F1D-91A8CBA87242}"/>
              </a:ext>
            </a:extLst>
          </p:cNvPr>
          <p:cNvPicPr>
            <a:picLocks noChangeAspect="1"/>
          </p:cNvPicPr>
          <p:nvPr/>
        </p:nvPicPr>
        <p:blipFill rotWithShape="1">
          <a:blip r:embed="rId4"/>
          <a:srcRect l="17418" r="3" b="3"/>
          <a:stretch/>
        </p:blipFill>
        <p:spPr>
          <a:xfrm>
            <a:off x="6984273" y="2286000"/>
            <a:ext cx="5207727" cy="2286000"/>
          </a:xfrm>
          <a:custGeom>
            <a:avLst/>
            <a:gdLst/>
            <a:ahLst/>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9" name="図 8" descr="Web サイト が含まれている画像&#10;&#10;自動的に生成された説明">
            <a:extLst>
              <a:ext uri="{FF2B5EF4-FFF2-40B4-BE49-F238E27FC236}">
                <a16:creationId xmlns:a16="http://schemas.microsoft.com/office/drawing/2014/main" id="{76F1CBDF-C453-A8B7-23A4-D079973A757F}"/>
              </a:ext>
            </a:extLst>
          </p:cNvPr>
          <p:cNvPicPr>
            <a:picLocks noChangeAspect="1"/>
          </p:cNvPicPr>
          <p:nvPr/>
        </p:nvPicPr>
        <p:blipFill rotWithShape="1">
          <a:blip r:embed="rId5"/>
          <a:srcRect t="30728" r="1" b="7609"/>
          <a:stretch/>
        </p:blipFill>
        <p:spPr>
          <a:xfrm>
            <a:off x="8047618" y="4572000"/>
            <a:ext cx="4144382" cy="2286000"/>
          </a:xfrm>
          <a:custGeom>
            <a:avLst/>
            <a:gdLst/>
            <a:ahLst/>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46" name="Freeform 16">
            <a:extLst>
              <a:ext uri="{FF2B5EF4-FFF2-40B4-BE49-F238E27FC236}">
                <a16:creationId xmlns:a16="http://schemas.microsoft.com/office/drawing/2014/main" id="{98BA90CC-0056-473E-80AE-8CB0EE6AC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0203"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3">
            <a:extLst>
              <a:ext uri="{FF2B5EF4-FFF2-40B4-BE49-F238E27FC236}">
                <a16:creationId xmlns:a16="http://schemas.microsoft.com/office/drawing/2014/main" id="{2396E232-7219-4009-893A-28527CAD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02664" cy="6858000"/>
          </a:xfrm>
          <a:custGeom>
            <a:avLst/>
            <a:gdLst>
              <a:gd name="connsiteX0" fmla="*/ 0 w 9102664"/>
              <a:gd name="connsiteY0" fmla="*/ 0 h 6858000"/>
              <a:gd name="connsiteX1" fmla="*/ 5926510 w 9102664"/>
              <a:gd name="connsiteY1" fmla="*/ 0 h 6858000"/>
              <a:gd name="connsiteX2" fmla="*/ 9102664 w 9102664"/>
              <a:gd name="connsiteY2" fmla="*/ 6858000 h 6858000"/>
              <a:gd name="connsiteX3" fmla="*/ 0 w 91026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02664" h="6858000">
                <a:moveTo>
                  <a:pt x="0" y="0"/>
                </a:moveTo>
                <a:lnTo>
                  <a:pt x="5926510" y="0"/>
                </a:lnTo>
                <a:lnTo>
                  <a:pt x="9102664"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6F767AB9-F465-24AA-C71E-5EAC2C0F65D6}"/>
              </a:ext>
            </a:extLst>
          </p:cNvPr>
          <p:cNvSpPr>
            <a:spLocks noGrp="1"/>
          </p:cNvSpPr>
          <p:nvPr>
            <p:ph type="title"/>
          </p:nvPr>
        </p:nvSpPr>
        <p:spPr>
          <a:xfrm>
            <a:off x="838200" y="365125"/>
            <a:ext cx="5191125" cy="1325563"/>
          </a:xfrm>
        </p:spPr>
        <p:txBody>
          <a:bodyPr>
            <a:normAutofit/>
          </a:bodyPr>
          <a:lstStyle/>
          <a:p>
            <a:r>
              <a:rPr lang="en-US" altLang="ja-JP"/>
              <a:t>The application of deep learning</a:t>
            </a:r>
            <a:endParaRPr kumimoji="1" lang="ja-JP" altLang="en-US"/>
          </a:p>
        </p:txBody>
      </p:sp>
      <p:sp>
        <p:nvSpPr>
          <p:cNvPr id="3" name="コンテンツ プレースホルダー 2">
            <a:extLst>
              <a:ext uri="{FF2B5EF4-FFF2-40B4-BE49-F238E27FC236}">
                <a16:creationId xmlns:a16="http://schemas.microsoft.com/office/drawing/2014/main" id="{DFEC7CB6-EF5E-8273-4257-11AB226A92A1}"/>
              </a:ext>
            </a:extLst>
          </p:cNvPr>
          <p:cNvSpPr>
            <a:spLocks noGrp="1"/>
          </p:cNvSpPr>
          <p:nvPr>
            <p:ph idx="1"/>
          </p:nvPr>
        </p:nvSpPr>
        <p:spPr>
          <a:xfrm>
            <a:off x="838200" y="2021249"/>
            <a:ext cx="5707565" cy="4155713"/>
          </a:xfrm>
        </p:spPr>
        <p:txBody>
          <a:bodyPr>
            <a:normAutofit/>
          </a:bodyPr>
          <a:lstStyle/>
          <a:p>
            <a:r>
              <a:rPr lang="en-US" altLang="ja-JP" sz="2000" dirty="0"/>
              <a:t>Image processing</a:t>
            </a:r>
          </a:p>
          <a:p>
            <a:pPr lvl="1"/>
            <a:r>
              <a:rPr lang="en-US" altLang="ja-JP" sz="2000" dirty="0"/>
              <a:t>Facial recognition system </a:t>
            </a:r>
          </a:p>
          <a:p>
            <a:pPr lvl="1"/>
            <a:r>
              <a:rPr lang="en-US" altLang="ja-JP" sz="2000" dirty="0"/>
              <a:t>Self-driving</a:t>
            </a:r>
          </a:p>
          <a:p>
            <a:pPr lvl="1"/>
            <a:r>
              <a:rPr lang="en-US" altLang="ja-JP" sz="2000" dirty="0"/>
              <a:t>Detection of cancer cells</a:t>
            </a:r>
          </a:p>
          <a:p>
            <a:r>
              <a:rPr kumimoji="1" lang="en" altLang="ja-JP" sz="2000" dirty="0"/>
              <a:t>natural language processing(NLP)</a:t>
            </a:r>
          </a:p>
          <a:p>
            <a:pPr lvl="1"/>
            <a:r>
              <a:rPr kumimoji="1" lang="en" altLang="ja-JP" sz="2000" dirty="0"/>
              <a:t>Search engine</a:t>
            </a:r>
          </a:p>
          <a:p>
            <a:pPr lvl="1"/>
            <a:r>
              <a:rPr lang="en" altLang="ja-JP" sz="2000" dirty="0"/>
              <a:t>Chatbot</a:t>
            </a:r>
          </a:p>
          <a:p>
            <a:pPr lvl="1"/>
            <a:r>
              <a:rPr kumimoji="1" lang="en" altLang="ja-JP" sz="2000" dirty="0"/>
              <a:t>Article recommendation</a:t>
            </a:r>
          </a:p>
          <a:p>
            <a:r>
              <a:rPr lang="en" altLang="ja-JP" sz="2000" dirty="0"/>
              <a:t>Speech recognition</a:t>
            </a:r>
          </a:p>
          <a:p>
            <a:pPr lvl="1"/>
            <a:r>
              <a:rPr lang="en" altLang="ja-JP" sz="2000" dirty="0"/>
              <a:t>Smart speaker</a:t>
            </a:r>
          </a:p>
          <a:p>
            <a:pPr lvl="1"/>
            <a:endParaRPr kumimoji="1" lang="en" altLang="ja-JP" sz="2000" dirty="0"/>
          </a:p>
        </p:txBody>
      </p:sp>
    </p:spTree>
    <p:extLst>
      <p:ext uri="{BB962C8B-B14F-4D97-AF65-F5344CB8AC3E}">
        <p14:creationId xmlns:p14="http://schemas.microsoft.com/office/powerpoint/2010/main" val="1032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671172BD-B39C-1160-53CA-76BE9BE7DC3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GB" altLang="ja-JP" sz="4400" dirty="0"/>
              <a:t>Why is stock price prediction difficult?</a:t>
            </a:r>
          </a:p>
        </p:txBody>
      </p:sp>
      <p:sp>
        <p:nvSpPr>
          <p:cNvPr id="3" name="コンテンツ プレースホルダー 2">
            <a:extLst>
              <a:ext uri="{FF2B5EF4-FFF2-40B4-BE49-F238E27FC236}">
                <a16:creationId xmlns:a16="http://schemas.microsoft.com/office/drawing/2014/main" id="{7DBA94DB-A66C-B273-D524-64CC6604FF14}"/>
              </a:ext>
            </a:extLst>
          </p:cNvPr>
          <p:cNvSpPr>
            <a:spLocks noGrp="1"/>
          </p:cNvSpPr>
          <p:nvPr>
            <p:ph idx="1"/>
          </p:nvPr>
        </p:nvSpPr>
        <p:spPr>
          <a:xfrm>
            <a:off x="838198" y="1465599"/>
            <a:ext cx="10781715" cy="2388943"/>
          </a:xfrm>
        </p:spPr>
        <p:txBody>
          <a:bodyPr vert="horz" lIns="91440" tIns="45720" rIns="91440" bIns="45720" rtlCol="0">
            <a:normAutofit fontScale="92500" lnSpcReduction="10000"/>
          </a:bodyPr>
          <a:lstStyle/>
          <a:p>
            <a:r>
              <a:rPr lang="en-US" altLang="ja-JP" sz="2400" dirty="0"/>
              <a:t>Random work theory / efficient market hypothesis</a:t>
            </a:r>
            <a:endParaRPr kumimoji="1" lang="en-US" altLang="ja-JP" sz="2400" dirty="0"/>
          </a:p>
          <a:p>
            <a:pPr lvl="1"/>
            <a:r>
              <a:rPr lang="en-US" altLang="ja-JP" dirty="0"/>
              <a:t>T</a:t>
            </a:r>
            <a:r>
              <a:rPr kumimoji="1" lang="en-US" altLang="ja-JP" dirty="0"/>
              <a:t>he theory states that stock prices cannot be predicted because changes in stock prices are random. The theory presupposes that financial markets are efficient. </a:t>
            </a:r>
          </a:p>
          <a:p>
            <a:pPr lvl="1"/>
            <a:r>
              <a:rPr kumimoji="1" lang="en-US" altLang="ja-JP" dirty="0"/>
              <a:t>That is, all publicly available information is incorporated in the stock’s current price due to market participants being rational profit maximizers. If any anomaly existed, it would quickly be exploited and removed, leading to a more efficient state. </a:t>
            </a:r>
            <a:endParaRPr kumimoji="1" lang="en-US" altLang="ja-JP" sz="2000" dirty="0"/>
          </a:p>
        </p:txBody>
      </p:sp>
      <p:sp>
        <p:nvSpPr>
          <p:cNvPr id="6" name="テキスト ボックス 5">
            <a:extLst>
              <a:ext uri="{FF2B5EF4-FFF2-40B4-BE49-F238E27FC236}">
                <a16:creationId xmlns:a16="http://schemas.microsoft.com/office/drawing/2014/main" id="{15321F9C-2E19-2A32-E11B-EBF46C9A471E}"/>
              </a:ext>
            </a:extLst>
          </p:cNvPr>
          <p:cNvSpPr txBox="1"/>
          <p:nvPr/>
        </p:nvSpPr>
        <p:spPr>
          <a:xfrm>
            <a:off x="838199" y="4749271"/>
            <a:ext cx="10781714" cy="3003452"/>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altLang="ja-JP" sz="2400" dirty="0"/>
              <a:t>T</a:t>
            </a:r>
            <a:r>
              <a:rPr kumimoji="1" lang="en-US" altLang="ja-JP" sz="2400" dirty="0"/>
              <a:t>he rejection of the random walk theory</a:t>
            </a:r>
          </a:p>
          <a:p>
            <a:pPr marL="800100" lvl="1" indent="-228600">
              <a:lnSpc>
                <a:spcPct val="90000"/>
              </a:lnSpc>
              <a:spcAft>
                <a:spcPts val="600"/>
              </a:spcAft>
              <a:buFont typeface="Arial" panose="020B0604020202020204" pitchFamily="34" charset="0"/>
              <a:buChar char="•"/>
            </a:pPr>
            <a:r>
              <a:rPr kumimoji="1" lang="en-US" altLang="ja-JP" sz="2400" dirty="0"/>
              <a:t>In many theses, it was observed that a better algorithm could improve </a:t>
            </a:r>
            <a:r>
              <a:rPr lang="en-US" altLang="ja-JP" sz="2400" dirty="0"/>
              <a:t>prediction accuracy</a:t>
            </a:r>
            <a:r>
              <a:rPr kumimoji="1" lang="en-US" altLang="ja-JP" sz="2400" dirty="0"/>
              <a:t>.</a:t>
            </a:r>
          </a:p>
          <a:p>
            <a:pPr marL="800100" lvl="1" indent="-228600">
              <a:lnSpc>
                <a:spcPct val="90000"/>
              </a:lnSpc>
              <a:spcAft>
                <a:spcPts val="600"/>
              </a:spcAft>
              <a:buFont typeface="Arial" panose="020B0604020202020204" pitchFamily="34" charset="0"/>
              <a:buChar char="•"/>
            </a:pPr>
            <a:endParaRPr kumimoji="1" lang="en-US" altLang="ja-JP" sz="2400" dirty="0"/>
          </a:p>
        </p:txBody>
      </p:sp>
      <p:sp>
        <p:nvSpPr>
          <p:cNvPr id="7" name="上下矢印 6">
            <a:extLst>
              <a:ext uri="{FF2B5EF4-FFF2-40B4-BE49-F238E27FC236}">
                <a16:creationId xmlns:a16="http://schemas.microsoft.com/office/drawing/2014/main" id="{1BB1A0FD-F395-47D6-548B-B15B7788087E}"/>
              </a:ext>
            </a:extLst>
          </p:cNvPr>
          <p:cNvSpPr/>
          <p:nvPr/>
        </p:nvSpPr>
        <p:spPr>
          <a:xfrm>
            <a:off x="4756636" y="3910813"/>
            <a:ext cx="504681" cy="782187"/>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7128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blinds(horizontal)">
                                      <p:cBhvr>
                                        <p:cTn id="2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57E92C08-E603-8E7B-D21D-EBD4FBC81741}"/>
              </a:ext>
            </a:extLst>
          </p:cNvPr>
          <p:cNvSpPr>
            <a:spLocks noGrp="1"/>
          </p:cNvSpPr>
          <p:nvPr>
            <p:ph type="title"/>
          </p:nvPr>
        </p:nvSpPr>
        <p:spPr>
          <a:xfrm>
            <a:off x="833002" y="365125"/>
            <a:ext cx="10520702" cy="1325563"/>
          </a:xfrm>
        </p:spPr>
        <p:txBody>
          <a:bodyPr>
            <a:normAutofit/>
          </a:bodyPr>
          <a:lstStyle/>
          <a:p>
            <a:r>
              <a:rPr lang="en-US" altLang="ja-JP" dirty="0"/>
              <a:t>Methods</a:t>
            </a:r>
            <a:r>
              <a:rPr kumimoji="1" lang="en-US" altLang="ja-JP" dirty="0"/>
              <a:t> of stock price prediction</a:t>
            </a:r>
            <a:endParaRPr kumimoji="1" lang="ja-JP" altLang="en-US"/>
          </a:p>
        </p:txBody>
      </p:sp>
      <p:graphicFrame>
        <p:nvGraphicFramePr>
          <p:cNvPr id="4" name="表 4">
            <a:extLst>
              <a:ext uri="{FF2B5EF4-FFF2-40B4-BE49-F238E27FC236}">
                <a16:creationId xmlns:a16="http://schemas.microsoft.com/office/drawing/2014/main" id="{3FAB4BC1-EAC9-E2CF-E097-D5B6A80C7817}"/>
              </a:ext>
            </a:extLst>
          </p:cNvPr>
          <p:cNvGraphicFramePr>
            <a:graphicFrameLocks noGrp="1"/>
          </p:cNvGraphicFramePr>
          <p:nvPr>
            <p:ph idx="1"/>
            <p:extLst>
              <p:ext uri="{D42A27DB-BD31-4B8C-83A1-F6EECF244321}">
                <p14:modId xmlns:p14="http://schemas.microsoft.com/office/powerpoint/2010/main" val="2013966011"/>
              </p:ext>
            </p:extLst>
          </p:nvPr>
        </p:nvGraphicFramePr>
        <p:xfrm>
          <a:off x="926108" y="2022475"/>
          <a:ext cx="10339786" cy="4154492"/>
        </p:xfrm>
        <a:graphic>
          <a:graphicData uri="http://schemas.openxmlformats.org/drawingml/2006/table">
            <a:tbl>
              <a:tblPr firstRow="1" bandRow="1">
                <a:tableStyleId>{5C22544A-7EE6-4342-B048-85BDC9FD1C3A}</a:tableStyleId>
              </a:tblPr>
              <a:tblGrid>
                <a:gridCol w="1677741">
                  <a:extLst>
                    <a:ext uri="{9D8B030D-6E8A-4147-A177-3AD203B41FA5}">
                      <a16:colId xmlns:a16="http://schemas.microsoft.com/office/drawing/2014/main" val="2519951695"/>
                    </a:ext>
                  </a:extLst>
                </a:gridCol>
                <a:gridCol w="1701410">
                  <a:extLst>
                    <a:ext uri="{9D8B030D-6E8A-4147-A177-3AD203B41FA5}">
                      <a16:colId xmlns:a16="http://schemas.microsoft.com/office/drawing/2014/main" val="4001013881"/>
                    </a:ext>
                  </a:extLst>
                </a:gridCol>
                <a:gridCol w="1570009">
                  <a:extLst>
                    <a:ext uri="{9D8B030D-6E8A-4147-A177-3AD203B41FA5}">
                      <a16:colId xmlns:a16="http://schemas.microsoft.com/office/drawing/2014/main" val="964641092"/>
                    </a:ext>
                  </a:extLst>
                </a:gridCol>
                <a:gridCol w="1931155">
                  <a:extLst>
                    <a:ext uri="{9D8B030D-6E8A-4147-A177-3AD203B41FA5}">
                      <a16:colId xmlns:a16="http://schemas.microsoft.com/office/drawing/2014/main" val="641934554"/>
                    </a:ext>
                  </a:extLst>
                </a:gridCol>
                <a:gridCol w="1758061">
                  <a:extLst>
                    <a:ext uri="{9D8B030D-6E8A-4147-A177-3AD203B41FA5}">
                      <a16:colId xmlns:a16="http://schemas.microsoft.com/office/drawing/2014/main" val="2148926815"/>
                    </a:ext>
                  </a:extLst>
                </a:gridCol>
                <a:gridCol w="1701410">
                  <a:extLst>
                    <a:ext uri="{9D8B030D-6E8A-4147-A177-3AD203B41FA5}">
                      <a16:colId xmlns:a16="http://schemas.microsoft.com/office/drawing/2014/main" val="821345505"/>
                    </a:ext>
                  </a:extLst>
                </a:gridCol>
              </a:tblGrid>
              <a:tr h="628667">
                <a:tc>
                  <a:txBody>
                    <a:bodyPr/>
                    <a:lstStyle/>
                    <a:p>
                      <a:endParaRPr kumimoji="1" lang="ja-JP" altLang="en-US" sz="1600"/>
                    </a:p>
                  </a:txBody>
                  <a:tcPr marL="87076" marR="87076" marT="43539" marB="43539"/>
                </a:tc>
                <a:tc>
                  <a:txBody>
                    <a:bodyPr/>
                    <a:lstStyle/>
                    <a:p>
                      <a:r>
                        <a:rPr kumimoji="1" lang="en-US" altLang="ja-JP" sz="1600"/>
                        <a:t>Quantitive investment</a:t>
                      </a:r>
                      <a:endParaRPr kumimoji="1" lang="ja-JP" altLang="en-US" sz="1600"/>
                    </a:p>
                  </a:txBody>
                  <a:tcPr marL="87076" marR="87076" marT="43539" marB="43539"/>
                </a:tc>
                <a:tc>
                  <a:txBody>
                    <a:bodyPr/>
                    <a:lstStyle/>
                    <a:p>
                      <a:r>
                        <a:rPr kumimoji="1" lang="en-US" altLang="ja-JP" sz="1600"/>
                        <a:t>Trading algorithm</a:t>
                      </a:r>
                      <a:endParaRPr kumimoji="1" lang="ja-JP" altLang="en-US" sz="1600"/>
                    </a:p>
                  </a:txBody>
                  <a:tcPr marL="87076" marR="87076" marT="43539" marB="43539"/>
                </a:tc>
                <a:tc>
                  <a:txBody>
                    <a:bodyPr/>
                    <a:lstStyle/>
                    <a:p>
                      <a:r>
                        <a:rPr kumimoji="1" lang="en-US" altLang="ja-JP" sz="1600"/>
                        <a:t>High-frequency-Trading(HFT)</a:t>
                      </a:r>
                    </a:p>
                  </a:txBody>
                  <a:tcPr marL="87076" marR="87076" marT="43539" marB="43539"/>
                </a:tc>
                <a:tc>
                  <a:txBody>
                    <a:bodyPr/>
                    <a:lstStyle/>
                    <a:p>
                      <a:r>
                        <a:rPr kumimoji="1" lang="en-US" altLang="ja-JP" sz="1600"/>
                        <a:t>Robo-advisors</a:t>
                      </a:r>
                    </a:p>
                  </a:txBody>
                  <a:tcPr marL="87076" marR="87076" marT="43539" marB="43539"/>
                </a:tc>
                <a:tc>
                  <a:txBody>
                    <a:bodyPr/>
                    <a:lstStyle/>
                    <a:p>
                      <a:r>
                        <a:rPr kumimoji="1" lang="en-US" altLang="ja-JP" sz="1600"/>
                        <a:t>AI trading bot</a:t>
                      </a:r>
                      <a:endParaRPr kumimoji="1" lang="ja-JP" altLang="en-US" sz="1600"/>
                    </a:p>
                  </a:txBody>
                  <a:tcPr marL="87076" marR="87076" marT="43539" marB="43539"/>
                </a:tc>
                <a:extLst>
                  <a:ext uri="{0D108BD9-81ED-4DB2-BD59-A6C34878D82A}">
                    <a16:rowId xmlns:a16="http://schemas.microsoft.com/office/drawing/2014/main" val="1448772022"/>
                  </a:ext>
                </a:extLst>
              </a:tr>
              <a:tr h="382490">
                <a:tc>
                  <a:txBody>
                    <a:bodyPr/>
                    <a:lstStyle/>
                    <a:p>
                      <a:r>
                        <a:rPr kumimoji="1" lang="en-US" altLang="ja-JP" sz="1600"/>
                        <a:t>Origin</a:t>
                      </a:r>
                      <a:endParaRPr kumimoji="1" lang="ja-JP" altLang="en-US" sz="1600"/>
                    </a:p>
                  </a:txBody>
                  <a:tcPr marL="87076" marR="87076" marT="43539" marB="43539"/>
                </a:tc>
                <a:tc>
                  <a:txBody>
                    <a:bodyPr/>
                    <a:lstStyle/>
                    <a:p>
                      <a:r>
                        <a:rPr kumimoji="1" lang="en-US" altLang="ja-JP" sz="1600"/>
                        <a:t>1980~</a:t>
                      </a:r>
                      <a:endParaRPr kumimoji="1" lang="ja-JP" altLang="en-US" sz="1600"/>
                    </a:p>
                  </a:txBody>
                  <a:tcPr marL="87076" marR="87076" marT="43539" marB="43539"/>
                </a:tc>
                <a:tc>
                  <a:txBody>
                    <a:bodyPr/>
                    <a:lstStyle/>
                    <a:p>
                      <a:r>
                        <a:rPr kumimoji="1" lang="en-US" altLang="ja-JP" sz="1600"/>
                        <a:t>1990~</a:t>
                      </a:r>
                      <a:endParaRPr kumimoji="1" lang="ja-JP" altLang="en-US" sz="1600"/>
                    </a:p>
                  </a:txBody>
                  <a:tcPr marL="87076" marR="87076" marT="43539" marB="43539"/>
                </a:tc>
                <a:tc>
                  <a:txBody>
                    <a:bodyPr/>
                    <a:lstStyle/>
                    <a:p>
                      <a:r>
                        <a:rPr kumimoji="1" lang="en-US" altLang="ja-JP" sz="1600"/>
                        <a:t>2000~</a:t>
                      </a:r>
                      <a:endParaRPr kumimoji="1" lang="ja-JP" altLang="en-US" sz="1600"/>
                    </a:p>
                  </a:txBody>
                  <a:tcPr marL="87076" marR="87076" marT="43539" marB="43539"/>
                </a:tc>
                <a:tc>
                  <a:txBody>
                    <a:bodyPr/>
                    <a:lstStyle/>
                    <a:p>
                      <a:r>
                        <a:rPr kumimoji="1" lang="en-US" altLang="ja-JP" sz="1600"/>
                        <a:t>2000~</a:t>
                      </a:r>
                      <a:endParaRPr kumimoji="1" lang="ja-JP" altLang="en-US" sz="1600"/>
                    </a:p>
                  </a:txBody>
                  <a:tcPr marL="87076" marR="87076" marT="43539" marB="43539"/>
                </a:tc>
                <a:tc>
                  <a:txBody>
                    <a:bodyPr/>
                    <a:lstStyle/>
                    <a:p>
                      <a:r>
                        <a:rPr kumimoji="1" lang="en-US" altLang="ja-JP" sz="1600"/>
                        <a:t>2010~</a:t>
                      </a:r>
                      <a:endParaRPr kumimoji="1" lang="ja-JP" altLang="en-US" sz="1600"/>
                    </a:p>
                  </a:txBody>
                  <a:tcPr marL="87076" marR="87076" marT="43539" marB="43539"/>
                </a:tc>
                <a:extLst>
                  <a:ext uri="{0D108BD9-81ED-4DB2-BD59-A6C34878D82A}">
                    <a16:rowId xmlns:a16="http://schemas.microsoft.com/office/drawing/2014/main" val="3293617470"/>
                  </a:ext>
                </a:extLst>
              </a:tr>
              <a:tr h="382490">
                <a:tc>
                  <a:txBody>
                    <a:bodyPr/>
                    <a:lstStyle/>
                    <a:p>
                      <a:r>
                        <a:rPr kumimoji="1" lang="en-US" altLang="ja-JP" sz="1600"/>
                        <a:t>Role/job</a:t>
                      </a:r>
                      <a:endParaRPr kumimoji="1" lang="ja-JP" altLang="en-US" sz="1600"/>
                    </a:p>
                  </a:txBody>
                  <a:tcPr marL="87076" marR="87076" marT="43539" marB="43539"/>
                </a:tc>
                <a:tc>
                  <a:txBody>
                    <a:bodyPr/>
                    <a:lstStyle/>
                    <a:p>
                      <a:r>
                        <a:rPr kumimoji="1" lang="en-US" altLang="ja-JP" sz="1600"/>
                        <a:t>Fund manager</a:t>
                      </a:r>
                      <a:endParaRPr kumimoji="1" lang="ja-JP" altLang="en-US" sz="1600"/>
                    </a:p>
                  </a:txBody>
                  <a:tcPr marL="87076" marR="87076" marT="43539" marB="43539"/>
                </a:tc>
                <a:tc>
                  <a:txBody>
                    <a:bodyPr/>
                    <a:lstStyle/>
                    <a:p>
                      <a:r>
                        <a:rPr kumimoji="1" lang="en-US" altLang="ja-JP" sz="1600"/>
                        <a:t>Trader</a:t>
                      </a:r>
                      <a:endParaRPr kumimoji="1" lang="ja-JP" altLang="en-US" sz="1600"/>
                    </a:p>
                  </a:txBody>
                  <a:tcPr marL="87076" marR="87076" marT="43539" marB="435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ja-JP" sz="1600"/>
                        <a:t>Arbitrage trading</a:t>
                      </a:r>
                      <a:endParaRPr kumimoji="1" lang="ja-JP" altLang="en-US" sz="1600"/>
                    </a:p>
                  </a:txBody>
                  <a:tcPr marL="87076" marR="87076" marT="43539" marB="43539"/>
                </a:tc>
                <a:tc>
                  <a:txBody>
                    <a:bodyPr/>
                    <a:lstStyle/>
                    <a:p>
                      <a:r>
                        <a:rPr kumimoji="1" lang="en-US" altLang="ja-JP" sz="1600"/>
                        <a:t>Fund manager</a:t>
                      </a:r>
                      <a:endParaRPr kumimoji="1" lang="ja-JP" altLang="en-US" sz="1600"/>
                    </a:p>
                  </a:txBody>
                  <a:tcPr marL="87076" marR="87076" marT="43539" marB="43539"/>
                </a:tc>
                <a:tc>
                  <a:txBody>
                    <a:bodyPr/>
                    <a:lstStyle/>
                    <a:p>
                      <a:r>
                        <a:rPr kumimoji="1" lang="en-US" altLang="ja-JP" sz="1600"/>
                        <a:t>Fund manager</a:t>
                      </a:r>
                      <a:endParaRPr kumimoji="1" lang="ja-JP" altLang="en-US" sz="1600"/>
                    </a:p>
                  </a:txBody>
                  <a:tcPr marL="87076" marR="87076" marT="43539" marB="43539"/>
                </a:tc>
                <a:extLst>
                  <a:ext uri="{0D108BD9-81ED-4DB2-BD59-A6C34878D82A}">
                    <a16:rowId xmlns:a16="http://schemas.microsoft.com/office/drawing/2014/main" val="2400676744"/>
                  </a:ext>
                </a:extLst>
              </a:tr>
              <a:tr h="628667">
                <a:tc>
                  <a:txBody>
                    <a:bodyPr/>
                    <a:lstStyle/>
                    <a:p>
                      <a:r>
                        <a:rPr kumimoji="1" lang="en-US" altLang="ja-JP" sz="1600"/>
                        <a:t>Automation</a:t>
                      </a:r>
                      <a:endParaRPr kumimoji="1" lang="ja-JP" altLang="en-US" sz="1600"/>
                    </a:p>
                  </a:txBody>
                  <a:tcPr marL="87076" marR="87076" marT="43539" marB="43539"/>
                </a:tc>
                <a:tc>
                  <a:txBody>
                    <a:bodyPr/>
                    <a:lstStyle/>
                    <a:p>
                      <a:r>
                        <a:rPr kumimoji="1" lang="en-US" altLang="ja-JP" sz="1600"/>
                        <a:t>Buy or Sell Decision</a:t>
                      </a:r>
                      <a:endParaRPr kumimoji="1" lang="ja-JP" altLang="en-US" sz="1600"/>
                    </a:p>
                  </a:txBody>
                  <a:tcPr marL="87076" marR="87076" marT="43539" marB="43539"/>
                </a:tc>
                <a:tc>
                  <a:txBody>
                    <a:bodyPr/>
                    <a:lstStyle/>
                    <a:p>
                      <a:r>
                        <a:rPr kumimoji="1" lang="en-US" altLang="ja-JP" sz="1600"/>
                        <a:t>Buy or Sell Order</a:t>
                      </a:r>
                    </a:p>
                  </a:txBody>
                  <a:tcPr marL="87076" marR="87076" marT="43539" marB="4353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a:t>Buy or Sell Order</a:t>
                      </a:r>
                    </a:p>
                  </a:txBody>
                  <a:tcPr marL="87076" marR="87076" marT="43539" marB="4353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a:t>Buy or Sell Decision</a:t>
                      </a:r>
                      <a:endParaRPr kumimoji="1" lang="ja-JP" altLang="en-US" sz="1600"/>
                    </a:p>
                  </a:txBody>
                  <a:tcPr marL="87076" marR="87076" marT="43539" marB="4353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a:t>Buy or Sell Decision</a:t>
                      </a:r>
                      <a:endParaRPr kumimoji="1" lang="ja-JP" altLang="en-US" sz="1600"/>
                    </a:p>
                  </a:txBody>
                  <a:tcPr marL="87076" marR="87076" marT="43539" marB="43539"/>
                </a:tc>
                <a:extLst>
                  <a:ext uri="{0D108BD9-81ED-4DB2-BD59-A6C34878D82A}">
                    <a16:rowId xmlns:a16="http://schemas.microsoft.com/office/drawing/2014/main" val="3532587548"/>
                  </a:ext>
                </a:extLst>
              </a:tr>
              <a:tr h="874844">
                <a:tc>
                  <a:txBody>
                    <a:bodyPr/>
                    <a:lstStyle/>
                    <a:p>
                      <a:r>
                        <a:rPr kumimoji="1" lang="en-US" altLang="ja-JP" sz="1600"/>
                        <a:t>Objective</a:t>
                      </a:r>
                      <a:endParaRPr kumimoji="1" lang="ja-JP" altLang="en-US" sz="1600"/>
                    </a:p>
                  </a:txBody>
                  <a:tcPr marL="87076" marR="87076" marT="43539" marB="43539"/>
                </a:tc>
                <a:tc>
                  <a:txBody>
                    <a:bodyPr/>
                    <a:lstStyle/>
                    <a:p>
                      <a:r>
                        <a:rPr kumimoji="1" lang="en-US" altLang="ja-JP" sz="1600"/>
                        <a:t>Increasing investment income</a:t>
                      </a:r>
                      <a:endParaRPr kumimoji="1" lang="ja-JP" altLang="en-US" sz="1600"/>
                    </a:p>
                  </a:txBody>
                  <a:tcPr marL="87076" marR="87076" marT="43539" marB="43539"/>
                </a:tc>
                <a:tc>
                  <a:txBody>
                    <a:bodyPr/>
                    <a:lstStyle/>
                    <a:p>
                      <a:r>
                        <a:rPr kumimoji="1" lang="en-US" altLang="ja-JP" sz="1600"/>
                        <a:t>Reduction of decision cost</a:t>
                      </a:r>
                      <a:endParaRPr kumimoji="1" lang="ja-JP" altLang="en-US" sz="1600"/>
                    </a:p>
                  </a:txBody>
                  <a:tcPr marL="87076" marR="87076" marT="43539" marB="4353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a:t>Increasing investment income</a:t>
                      </a:r>
                      <a:endParaRPr kumimoji="1" lang="ja-JP" altLang="en-US" sz="1600"/>
                    </a:p>
                  </a:txBody>
                  <a:tcPr marL="87076" marR="87076" marT="43539" marB="4353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a:t>Increasing investment income</a:t>
                      </a:r>
                      <a:endParaRPr kumimoji="1" lang="ja-JP" altLang="en-US" sz="1600"/>
                    </a:p>
                  </a:txBody>
                  <a:tcPr marL="87076" marR="87076" marT="43539" marB="4353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a:t>Increasing investment income</a:t>
                      </a:r>
                      <a:endParaRPr kumimoji="1" lang="ja-JP" altLang="en-US" sz="1600"/>
                    </a:p>
                  </a:txBody>
                  <a:tcPr marL="87076" marR="87076" marT="43539" marB="43539"/>
                </a:tc>
                <a:extLst>
                  <a:ext uri="{0D108BD9-81ED-4DB2-BD59-A6C34878D82A}">
                    <a16:rowId xmlns:a16="http://schemas.microsoft.com/office/drawing/2014/main" val="1642742652"/>
                  </a:ext>
                </a:extLst>
              </a:tr>
              <a:tr h="628667">
                <a:tc>
                  <a:txBody>
                    <a:bodyPr/>
                    <a:lstStyle/>
                    <a:p>
                      <a:r>
                        <a:rPr kumimoji="1" lang="en-US" altLang="ja-JP" sz="1600"/>
                        <a:t>logic</a:t>
                      </a:r>
                      <a:endParaRPr kumimoji="1" lang="ja-JP" altLang="en-US" sz="1600"/>
                    </a:p>
                  </a:txBody>
                  <a:tcPr marL="87076" marR="87076" marT="43539" marB="43539"/>
                </a:tc>
                <a:tc>
                  <a:txBody>
                    <a:bodyPr/>
                    <a:lstStyle/>
                    <a:p>
                      <a:r>
                        <a:rPr kumimoji="1" lang="en-US" altLang="ja-JP" sz="1600"/>
                        <a:t>Financial engineering</a:t>
                      </a:r>
                    </a:p>
                  </a:txBody>
                  <a:tcPr marL="87076" marR="87076" marT="43539" marB="43539"/>
                </a:tc>
                <a:tc>
                  <a:txBody>
                    <a:bodyPr/>
                    <a:lstStyle/>
                    <a:p>
                      <a:r>
                        <a:rPr kumimoji="1" lang="en-US" altLang="ja-JP" sz="1600"/>
                        <a:t>Technical analysis</a:t>
                      </a:r>
                      <a:endParaRPr kumimoji="1" lang="ja-JP" altLang="en-US" sz="1600"/>
                    </a:p>
                  </a:txBody>
                  <a:tcPr marL="87076" marR="87076" marT="43539" marB="4353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a:t>Technical analysis</a:t>
                      </a:r>
                      <a:endParaRPr kumimoji="1" lang="ja-JP" altLang="en-US" sz="1600"/>
                    </a:p>
                  </a:txBody>
                  <a:tcPr marL="87076" marR="87076" marT="43539" marB="4353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a:t>Financial engineering</a:t>
                      </a:r>
                    </a:p>
                  </a:txBody>
                  <a:tcPr marL="87076" marR="87076" marT="43539" marB="43539"/>
                </a:tc>
                <a:tc>
                  <a:txBody>
                    <a:bodyPr/>
                    <a:lstStyle/>
                    <a:p>
                      <a:r>
                        <a:rPr kumimoji="1" lang="en-US" altLang="ja-JP" sz="1600"/>
                        <a:t>Artificial intelligence</a:t>
                      </a:r>
                      <a:endParaRPr kumimoji="1" lang="ja-JP" altLang="en-US" sz="1600"/>
                    </a:p>
                  </a:txBody>
                  <a:tcPr marL="87076" marR="87076" marT="43539" marB="43539"/>
                </a:tc>
                <a:extLst>
                  <a:ext uri="{0D108BD9-81ED-4DB2-BD59-A6C34878D82A}">
                    <a16:rowId xmlns:a16="http://schemas.microsoft.com/office/drawing/2014/main" val="600176712"/>
                  </a:ext>
                </a:extLst>
              </a:tr>
              <a:tr h="628667">
                <a:tc>
                  <a:txBody>
                    <a:bodyPr/>
                    <a:lstStyle/>
                    <a:p>
                      <a:r>
                        <a:rPr kumimoji="1" lang="en-US" altLang="ja-JP" sz="1600"/>
                        <a:t>competition</a:t>
                      </a:r>
                      <a:endParaRPr kumimoji="1" lang="ja-JP" altLang="en-US" sz="1600"/>
                    </a:p>
                  </a:txBody>
                  <a:tcPr marL="87076" marR="87076" marT="43539" marB="43539"/>
                </a:tc>
                <a:tc>
                  <a:txBody>
                    <a:bodyPr/>
                    <a:lstStyle/>
                    <a:p>
                      <a:r>
                        <a:rPr kumimoji="1" lang="en-US" altLang="ja-JP" sz="1600"/>
                        <a:t>Idea from big date</a:t>
                      </a:r>
                      <a:endParaRPr kumimoji="1" lang="ja-JP" altLang="en-US" sz="1600"/>
                    </a:p>
                  </a:txBody>
                  <a:tcPr marL="87076" marR="87076" marT="43539" marB="43539"/>
                </a:tc>
                <a:tc>
                  <a:txBody>
                    <a:bodyPr/>
                    <a:lstStyle/>
                    <a:p>
                      <a:r>
                        <a:rPr kumimoji="1" lang="en-US" altLang="ja-JP" sz="1600"/>
                        <a:t>Low cost</a:t>
                      </a:r>
                      <a:endParaRPr kumimoji="1" lang="ja-JP" altLang="en-US" sz="1600"/>
                    </a:p>
                  </a:txBody>
                  <a:tcPr marL="87076" marR="87076" marT="43539" marB="43539"/>
                </a:tc>
                <a:tc>
                  <a:txBody>
                    <a:bodyPr/>
                    <a:lstStyle/>
                    <a:p>
                      <a:r>
                        <a:rPr kumimoji="1" lang="en-US" altLang="ja-JP" sz="1600"/>
                        <a:t>Speed</a:t>
                      </a:r>
                      <a:endParaRPr kumimoji="1" lang="ja-JP" altLang="en-US" sz="1600"/>
                    </a:p>
                  </a:txBody>
                  <a:tcPr marL="87076" marR="87076" marT="43539" marB="43539"/>
                </a:tc>
                <a:tc>
                  <a:txBody>
                    <a:bodyPr/>
                    <a:lstStyle/>
                    <a:p>
                      <a:r>
                        <a:rPr kumimoji="1" lang="en-US" altLang="ja-JP" sz="1600"/>
                        <a:t>Easiness</a:t>
                      </a:r>
                      <a:endParaRPr kumimoji="1" lang="ja-JP" altLang="en-US" sz="1600"/>
                    </a:p>
                  </a:txBody>
                  <a:tcPr marL="87076" marR="87076" marT="43539" marB="43539"/>
                </a:tc>
                <a:tc>
                  <a:txBody>
                    <a:bodyPr/>
                    <a:lstStyle/>
                    <a:p>
                      <a:r>
                        <a:rPr kumimoji="1" lang="en-US" altLang="ja-JP" sz="1600" dirty="0"/>
                        <a:t>Bigdata engineering</a:t>
                      </a:r>
                      <a:endParaRPr kumimoji="1" lang="ja-JP" altLang="en-US" sz="1600"/>
                    </a:p>
                  </a:txBody>
                  <a:tcPr marL="87076" marR="87076" marT="43539" marB="43539"/>
                </a:tc>
                <a:extLst>
                  <a:ext uri="{0D108BD9-81ED-4DB2-BD59-A6C34878D82A}">
                    <a16:rowId xmlns:a16="http://schemas.microsoft.com/office/drawing/2014/main" val="3918296258"/>
                  </a:ext>
                </a:extLst>
              </a:tr>
            </a:tbl>
          </a:graphicData>
        </a:graphic>
      </p:graphicFrame>
    </p:spTree>
    <p:extLst>
      <p:ext uri="{BB962C8B-B14F-4D97-AF65-F5344CB8AC3E}">
        <p14:creationId xmlns:p14="http://schemas.microsoft.com/office/powerpoint/2010/main" val="750048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61E96E92-F12D-F857-CB08-7D926CF54B40}"/>
              </a:ext>
            </a:extLst>
          </p:cNvPr>
          <p:cNvSpPr>
            <a:spLocks noGrp="1"/>
          </p:cNvSpPr>
          <p:nvPr>
            <p:ph type="title"/>
          </p:nvPr>
        </p:nvSpPr>
        <p:spPr>
          <a:xfrm>
            <a:off x="833002" y="681486"/>
            <a:ext cx="3316304" cy="5348377"/>
          </a:xfrm>
        </p:spPr>
        <p:txBody>
          <a:bodyPr>
            <a:normAutofit/>
          </a:bodyPr>
          <a:lstStyle/>
          <a:p>
            <a:r>
              <a:rPr lang="en-US" altLang="ja-JP" dirty="0"/>
              <a:t>Related</a:t>
            </a:r>
            <a:r>
              <a:rPr kumimoji="1" lang="en-US" altLang="ja-JP" dirty="0"/>
              <a:t> Work</a:t>
            </a:r>
            <a:endParaRPr kumimoji="1" lang="ja-JP" altLang="en-US"/>
          </a:p>
        </p:txBody>
      </p:sp>
      <p:graphicFrame>
        <p:nvGraphicFramePr>
          <p:cNvPr id="5" name="コンテンツ プレースホルダー 2">
            <a:extLst>
              <a:ext uri="{FF2B5EF4-FFF2-40B4-BE49-F238E27FC236}">
                <a16:creationId xmlns:a16="http://schemas.microsoft.com/office/drawing/2014/main" id="{6234F36A-2633-5050-2156-69F296D4F021}"/>
              </a:ext>
            </a:extLst>
          </p:cNvPr>
          <p:cNvGraphicFramePr>
            <a:graphicFrameLocks noGrp="1"/>
          </p:cNvGraphicFramePr>
          <p:nvPr>
            <p:ph idx="1"/>
            <p:extLst>
              <p:ext uri="{D42A27DB-BD31-4B8C-83A1-F6EECF244321}">
                <p14:modId xmlns:p14="http://schemas.microsoft.com/office/powerpoint/2010/main" val="1748336558"/>
              </p:ext>
            </p:extLst>
          </p:nvPr>
        </p:nvGraphicFramePr>
        <p:xfrm>
          <a:off x="4982308" y="681486"/>
          <a:ext cx="6371492" cy="5348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110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16FE16E8-A3A1-0AA0-9962-775437F56330}"/>
              </a:ext>
            </a:extLst>
          </p:cNvPr>
          <p:cNvSpPr>
            <a:spLocks noGrp="1"/>
          </p:cNvSpPr>
          <p:nvPr>
            <p:ph type="title"/>
          </p:nvPr>
        </p:nvSpPr>
        <p:spPr>
          <a:xfrm>
            <a:off x="833002" y="365125"/>
            <a:ext cx="10520702" cy="1325563"/>
          </a:xfrm>
        </p:spPr>
        <p:txBody>
          <a:bodyPr>
            <a:normAutofit/>
          </a:bodyPr>
          <a:lstStyle/>
          <a:p>
            <a:r>
              <a:rPr kumimoji="1" lang="en-US" altLang="ja-JP" dirty="0">
                <a:solidFill>
                  <a:srgbClr val="FFFFFF"/>
                </a:solidFill>
              </a:rPr>
              <a:t>Proposed </a:t>
            </a:r>
            <a:r>
              <a:rPr lang="en-US" altLang="ja-JP" dirty="0">
                <a:solidFill>
                  <a:srgbClr val="FFFFFF"/>
                </a:solidFill>
              </a:rPr>
              <a:t>m</a:t>
            </a:r>
            <a:r>
              <a:rPr kumimoji="1" lang="en-US" altLang="ja-JP" dirty="0">
                <a:solidFill>
                  <a:srgbClr val="FFFFFF"/>
                </a:solidFill>
              </a:rPr>
              <a:t>ethod/Key challenge</a:t>
            </a:r>
            <a:endParaRPr kumimoji="1" lang="ja-JP" altLang="en-US">
              <a:solidFill>
                <a:srgbClr val="FFFFFF"/>
              </a:solidFill>
            </a:endParaRPr>
          </a:p>
        </p:txBody>
      </p:sp>
      <p:sp>
        <p:nvSpPr>
          <p:cNvPr id="3" name="コンテンツ プレースホルダー 2">
            <a:extLst>
              <a:ext uri="{FF2B5EF4-FFF2-40B4-BE49-F238E27FC236}">
                <a16:creationId xmlns:a16="http://schemas.microsoft.com/office/drawing/2014/main" id="{2E4392D4-8DB5-56DE-5964-405A235B3B01}"/>
              </a:ext>
            </a:extLst>
          </p:cNvPr>
          <p:cNvSpPr>
            <a:spLocks noGrp="1"/>
          </p:cNvSpPr>
          <p:nvPr>
            <p:ph idx="1"/>
          </p:nvPr>
        </p:nvSpPr>
        <p:spPr>
          <a:xfrm>
            <a:off x="838201" y="2022601"/>
            <a:ext cx="10515598" cy="4154361"/>
          </a:xfrm>
        </p:spPr>
        <p:txBody>
          <a:bodyPr>
            <a:normAutofit/>
          </a:bodyPr>
          <a:lstStyle/>
          <a:p>
            <a:r>
              <a:rPr lang="en-US" altLang="ja-JP" dirty="0">
                <a:solidFill>
                  <a:srgbClr val="FFFFFF"/>
                </a:solidFill>
              </a:rPr>
              <a:t>Hybrid model of deep learning model</a:t>
            </a:r>
          </a:p>
          <a:p>
            <a:pPr lvl="1"/>
            <a:r>
              <a:rPr kumimoji="1" lang="en-US" altLang="ja-JP" sz="2800" dirty="0">
                <a:solidFill>
                  <a:srgbClr val="FFFFFF"/>
                </a:solidFill>
              </a:rPr>
              <a:t>Deep learning algorithm</a:t>
            </a:r>
          </a:p>
          <a:p>
            <a:pPr lvl="2"/>
            <a:r>
              <a:rPr lang="en-US" altLang="ja-JP" sz="2800" dirty="0">
                <a:solidFill>
                  <a:srgbClr val="FFFFFF"/>
                </a:solidFill>
              </a:rPr>
              <a:t>BERT</a:t>
            </a:r>
            <a:endParaRPr kumimoji="1" lang="en-US" altLang="ja-JP" sz="2800" dirty="0">
              <a:solidFill>
                <a:srgbClr val="FFFFFF"/>
              </a:solidFill>
            </a:endParaRPr>
          </a:p>
          <a:p>
            <a:pPr lvl="2"/>
            <a:r>
              <a:rPr lang="en-US" altLang="ja-JP" sz="2400" dirty="0">
                <a:solidFill>
                  <a:srgbClr val="FFFFFF"/>
                </a:solidFill>
              </a:rPr>
              <a:t>LSTM</a:t>
            </a:r>
          </a:p>
          <a:p>
            <a:pPr lvl="1"/>
            <a:r>
              <a:rPr lang="en-US" altLang="ja-JP" sz="2800" dirty="0">
                <a:solidFill>
                  <a:srgbClr val="FFFFFF"/>
                </a:solidFill>
              </a:rPr>
              <a:t>Assemble leaning algorithm</a:t>
            </a:r>
          </a:p>
          <a:p>
            <a:pPr lvl="2"/>
            <a:r>
              <a:rPr kumimoji="1" lang="en-US" altLang="ja-JP" sz="2800" dirty="0" err="1">
                <a:solidFill>
                  <a:srgbClr val="FFFFFF"/>
                </a:solidFill>
              </a:rPr>
              <a:t>Light</a:t>
            </a:r>
            <a:r>
              <a:rPr lang="en-US" altLang="ja-JP" sz="2800" dirty="0" err="1">
                <a:solidFill>
                  <a:srgbClr val="FFFFFF"/>
                </a:solidFill>
              </a:rPr>
              <a:t>GBM</a:t>
            </a:r>
            <a:endParaRPr kumimoji="1" lang="en-US" altLang="ja-JP" sz="2800" dirty="0">
              <a:solidFill>
                <a:srgbClr val="FFFFFF"/>
              </a:solidFill>
            </a:endParaRPr>
          </a:p>
        </p:txBody>
      </p:sp>
    </p:spTree>
    <p:extLst>
      <p:ext uri="{BB962C8B-B14F-4D97-AF65-F5344CB8AC3E}">
        <p14:creationId xmlns:p14="http://schemas.microsoft.com/office/powerpoint/2010/main" val="30149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linds(horizontal)">
                                      <p:cBhvr>
                                        <p:cTn id="28" dur="500"/>
                                        <p:tgtEl>
                                          <p:spTgt spid="3">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286FF105-4118-AF38-857D-366E42FE7D2E}"/>
              </a:ext>
            </a:extLst>
          </p:cNvPr>
          <p:cNvSpPr>
            <a:spLocks noGrp="1"/>
          </p:cNvSpPr>
          <p:nvPr>
            <p:ph type="title"/>
          </p:nvPr>
        </p:nvSpPr>
        <p:spPr>
          <a:xfrm>
            <a:off x="804672" y="365125"/>
            <a:ext cx="4378881" cy="1325563"/>
          </a:xfrm>
        </p:spPr>
        <p:txBody>
          <a:bodyPr>
            <a:normAutofit/>
          </a:bodyPr>
          <a:lstStyle/>
          <a:p>
            <a:r>
              <a:rPr kumimoji="1" lang="en-US" altLang="ja-JP" dirty="0"/>
              <a:t>Algorithm used</a:t>
            </a:r>
            <a:endParaRPr kumimoji="1" lang="ja-JP" altLang="en-US"/>
          </a:p>
        </p:txBody>
      </p:sp>
      <p:sp>
        <p:nvSpPr>
          <p:cNvPr id="3" name="コンテンツ プレースホルダー 2">
            <a:extLst>
              <a:ext uri="{FF2B5EF4-FFF2-40B4-BE49-F238E27FC236}">
                <a16:creationId xmlns:a16="http://schemas.microsoft.com/office/drawing/2014/main" id="{53C69DDA-2653-385B-7DC6-B05CFE6AF648}"/>
              </a:ext>
            </a:extLst>
          </p:cNvPr>
          <p:cNvSpPr>
            <a:spLocks noGrp="1"/>
          </p:cNvSpPr>
          <p:nvPr>
            <p:ph idx="1"/>
          </p:nvPr>
        </p:nvSpPr>
        <p:spPr>
          <a:xfrm>
            <a:off x="804672" y="2020824"/>
            <a:ext cx="5076090" cy="4151376"/>
          </a:xfrm>
        </p:spPr>
        <p:txBody>
          <a:bodyPr>
            <a:normAutofit/>
          </a:bodyPr>
          <a:lstStyle/>
          <a:p>
            <a:r>
              <a:rPr kumimoji="1" lang="en" altLang="ja-JP" sz="2000" dirty="0"/>
              <a:t>BERT</a:t>
            </a:r>
          </a:p>
          <a:p>
            <a:pPr lvl="1"/>
            <a:r>
              <a:rPr kumimoji="1" lang="en" altLang="ja-JP" sz="2000" dirty="0"/>
              <a:t>Google’s </a:t>
            </a:r>
            <a:r>
              <a:rPr lang="en" altLang="ja-JP" sz="2000" dirty="0"/>
              <a:t>r</a:t>
            </a:r>
            <a:r>
              <a:rPr kumimoji="1" lang="en" altLang="ja-JP" sz="2000" dirty="0"/>
              <a:t>obust NLP algorithm</a:t>
            </a:r>
          </a:p>
          <a:p>
            <a:pPr lvl="1"/>
            <a:r>
              <a:rPr kumimoji="1" lang="en" altLang="ja-JP" sz="2000" dirty="0"/>
              <a:t>Bidirectional (B)</a:t>
            </a:r>
          </a:p>
          <a:p>
            <a:pPr lvl="1"/>
            <a:r>
              <a:rPr kumimoji="1" lang="en" altLang="ja-JP" sz="2000" dirty="0"/>
              <a:t>Encoder Representations (ER)</a:t>
            </a:r>
          </a:p>
          <a:p>
            <a:pPr lvl="1"/>
            <a:r>
              <a:rPr kumimoji="1" lang="en" altLang="ja-JP" sz="2000" dirty="0"/>
              <a:t>Transformer (T)</a:t>
            </a:r>
          </a:p>
          <a:p>
            <a:r>
              <a:rPr lang="en" altLang="ja-JP" sz="2000" dirty="0"/>
              <a:t>LSTM</a:t>
            </a:r>
          </a:p>
          <a:p>
            <a:pPr lvl="1"/>
            <a:r>
              <a:rPr kumimoji="1" lang="en" altLang="ja-JP" sz="2000" dirty="0"/>
              <a:t>A type of RNN</a:t>
            </a:r>
          </a:p>
          <a:p>
            <a:pPr lvl="1"/>
            <a:r>
              <a:rPr kumimoji="1" lang="en" altLang="ja-JP" sz="2000" dirty="0"/>
              <a:t>The capability of </a:t>
            </a:r>
            <a:r>
              <a:rPr lang="en" altLang="ja-JP" sz="2000" dirty="0"/>
              <a:t>learning long-term dependencies, especially in sequence prediction problems</a:t>
            </a:r>
          </a:p>
        </p:txBody>
      </p:sp>
      <p:pic>
        <p:nvPicPr>
          <p:cNvPr id="5" name="図 4" descr="ダイアグラム が含まれている画像&#10;&#10;自動的に生成された説明">
            <a:extLst>
              <a:ext uri="{FF2B5EF4-FFF2-40B4-BE49-F238E27FC236}">
                <a16:creationId xmlns:a16="http://schemas.microsoft.com/office/drawing/2014/main" id="{EF523C75-4995-6E56-7F3C-4DC1591F8C51}"/>
              </a:ext>
            </a:extLst>
          </p:cNvPr>
          <p:cNvPicPr>
            <a:picLocks noChangeAspect="1"/>
          </p:cNvPicPr>
          <p:nvPr/>
        </p:nvPicPr>
        <p:blipFill>
          <a:blip r:embed="rId3"/>
          <a:stretch>
            <a:fillRect/>
          </a:stretch>
        </p:blipFill>
        <p:spPr>
          <a:xfrm>
            <a:off x="7719896" y="365125"/>
            <a:ext cx="4159361" cy="2820389"/>
          </a:xfrm>
          <a:prstGeom prst="rect">
            <a:avLst/>
          </a:prstGeom>
        </p:spPr>
      </p:pic>
      <p:pic>
        <p:nvPicPr>
          <p:cNvPr id="7" name="図 6" descr="グラフィカル ユーザー インターフェイス, アプリケーション&#10;&#10;自動的に生成された説明">
            <a:extLst>
              <a:ext uri="{FF2B5EF4-FFF2-40B4-BE49-F238E27FC236}">
                <a16:creationId xmlns:a16="http://schemas.microsoft.com/office/drawing/2014/main" id="{5467F495-308C-58FF-5E85-F7C47618DBBC}"/>
              </a:ext>
            </a:extLst>
          </p:cNvPr>
          <p:cNvPicPr>
            <a:picLocks noChangeAspect="1"/>
          </p:cNvPicPr>
          <p:nvPr/>
        </p:nvPicPr>
        <p:blipFill>
          <a:blip r:embed="rId4"/>
          <a:stretch>
            <a:fillRect/>
          </a:stretch>
        </p:blipFill>
        <p:spPr>
          <a:xfrm>
            <a:off x="8355145" y="3429000"/>
            <a:ext cx="3524112" cy="2414016"/>
          </a:xfrm>
          <a:prstGeom prst="rect">
            <a:avLst/>
          </a:prstGeom>
        </p:spPr>
      </p:pic>
    </p:spTree>
    <p:extLst>
      <p:ext uri="{BB962C8B-B14F-4D97-AF65-F5344CB8AC3E}">
        <p14:creationId xmlns:p14="http://schemas.microsoft.com/office/powerpoint/2010/main" val="3054022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10285</TotalTime>
  <Words>889</Words>
  <Application>Microsoft Macintosh PowerPoint</Application>
  <PresentationFormat>ワイド画面</PresentationFormat>
  <Paragraphs>164</Paragraphs>
  <Slides>14</Slides>
  <Notes>10</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Gotham SSm A</vt:lpstr>
      <vt:lpstr>source-serif-pro</vt:lpstr>
      <vt:lpstr>游ゴシック</vt:lpstr>
      <vt:lpstr>游ゴシック Light</vt:lpstr>
      <vt:lpstr>Arial</vt:lpstr>
      <vt:lpstr>Calibri</vt:lpstr>
      <vt:lpstr>Office テーマ</vt:lpstr>
      <vt:lpstr>ASSEMBLED DEEP LEARNING MODEL FOR STOCK PRICE PREDICTION</vt:lpstr>
      <vt:lpstr>Table of contents</vt:lpstr>
      <vt:lpstr>Introduction</vt:lpstr>
      <vt:lpstr>The application of deep learning</vt:lpstr>
      <vt:lpstr>Why is stock price prediction difficult?</vt:lpstr>
      <vt:lpstr>Methods of stock price prediction</vt:lpstr>
      <vt:lpstr>Related Work</vt:lpstr>
      <vt:lpstr>Proposed method/Key challenge</vt:lpstr>
      <vt:lpstr>Algorithm used</vt:lpstr>
      <vt:lpstr>Data set and preparation</vt:lpstr>
      <vt:lpstr>Evaluation Indicator</vt:lpstr>
      <vt:lpstr>Results</vt:lpstr>
      <vt:lpstr>Modification needed (On progress)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 Using Deep Learning Technique</dc:title>
  <dc:creator>Suzuki Sotaro (STUD)</dc:creator>
  <cp:lastModifiedBy>Suzuki Sotaro (STUD)</cp:lastModifiedBy>
  <cp:revision>6</cp:revision>
  <dcterms:created xsi:type="dcterms:W3CDTF">2022-11-01T14:22:44Z</dcterms:created>
  <dcterms:modified xsi:type="dcterms:W3CDTF">2023-06-28T20:43:59Z</dcterms:modified>
</cp:coreProperties>
</file>